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12192000"/>
  <p:embeddedFontLst>
    <p:embeddedFont>
      <p:font typeface="Roboto Thin"/>
      <p:regular r:id="rId54"/>
      <p:bold r:id="rId55"/>
      <p:italic r:id="rId56"/>
      <p:boldItalic r:id="rId57"/>
    </p:embeddedFont>
    <p:embeddedFont>
      <p:font typeface="Roboto"/>
      <p:regular r:id="rId58"/>
      <p:bold r:id="rId59"/>
      <p:italic r:id="rId60"/>
      <p:boldItalic r:id="rId61"/>
    </p:embeddedFont>
    <p:embeddedFont>
      <p:font typeface="Roboto Medium"/>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iHoA+JxeFwCWVFue1LCCBGK0GLo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un L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28395B-F951-4690-9820-606481B4D92D}">
  <a:tblStyle styleId="{0A28395B-F951-4690-9820-606481B4D9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customschemas.google.com/relationships/presentationmetadata" Target="meta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Thin-bold.fntdata"/><Relationship Id="rId10" Type="http://schemas.openxmlformats.org/officeDocument/2006/relationships/slide" Target="slides/slide4.xml"/><Relationship Id="rId54" Type="http://schemas.openxmlformats.org/officeDocument/2006/relationships/font" Target="fonts/RobotoThin-regular.fntdata"/><Relationship Id="rId13" Type="http://schemas.openxmlformats.org/officeDocument/2006/relationships/slide" Target="slides/slide7.xml"/><Relationship Id="rId57" Type="http://schemas.openxmlformats.org/officeDocument/2006/relationships/font" Target="fonts/RobotoThin-boldItalic.fntdata"/><Relationship Id="rId12" Type="http://schemas.openxmlformats.org/officeDocument/2006/relationships/slide" Target="slides/slide6.xml"/><Relationship Id="rId56" Type="http://schemas.openxmlformats.org/officeDocument/2006/relationships/font" Target="fonts/RobotoThin-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30T14:00:09.598">
    <p:pos x="3833" y="48"/>
    <p:text>Want to paste our app screenshot over?</p:text>
    <p:extLst>
      <p:ext uri="{C676402C-5697-4E1C-873F-D02D1690AC5C}">
        <p15:threadingInfo timeZoneBias="0"/>
      </p:ext>
      <p:ext uri="http://customooxmlschemas.google.com/">
        <go:slidesCustomData xmlns:go="http://customooxmlschemas.google.com/" commentPostId="AAAAuVt3H1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9cda48268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9cda48268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29cda48268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9cda48268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9cda48268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29cda48268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9cda48268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9cda48268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29cda48268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9cda48268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9cda48268_0_2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29cda48268_0_2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9cda48268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9cda48268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229cda48268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9cda482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9cda4823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29cda4823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9cda4823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9cda4823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229cda4823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9cda48234_0_1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9cda48234_0_14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29cda48234_0_14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9cda48234_0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9cda48234_0_1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29cda48234_0_1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 name="Google Shape;2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p:txBody>
      </p:sp>
      <p:sp>
        <p:nvSpPr>
          <p:cNvPr id="25" name="Google Shape;2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9cda48234_0_1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9cda48234_0_18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229cda48234_0_18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9cda48268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9cda48268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29cda48268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9cda48268_3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9cda48268_3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29cda48268_3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9cda48268_3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9cda48268_3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29cda48268_3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9cda48268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9cda48268_3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29cda48268_3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9cda48268_3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9cda48268_3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29cda48268_3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29cda48268_3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29cda48268_3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29cda48268_3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29cda48268_3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29cda48268_3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229cda48268_3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9cda48268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9cda48268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229cda48268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9cda4826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9cda48268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229cda48268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229cda4826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 name="Google Shape;34;g229cda48268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g229cda48268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9cda4826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9cda4826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29cda48268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9cda48268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9cda48268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29cda48268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9cda48268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29cda48268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29cda48268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9cda48268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29cda48268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29cda48268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9cda48268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9cda48268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29cda48268_2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9cda48268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9cda48268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229cda48268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29cda48268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29cda48268_2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229cda48268_2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9cda48268_2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29cda48268_2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229cda48268_2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29cda48268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29cda48268_2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229cda48268_2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9cda48268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29cda48268_2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29cda48268_2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9cda4826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9cda4826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229cda4826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9cda48268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29cda48268_2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229cda48268_2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29cda48268_2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29cda48268_2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229cda48268_2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29cda48268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29cda48268_2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229cda48268_2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9cda48268_2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29cda48268_2_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229cda48268_2_2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29cda48268_3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29cda48268_3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88" name="Google Shape;688;g229cda48268_3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29cda48268_3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29cda48268_3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04" name="Google Shape;704;g229cda48268_3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29cda48268_3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29cda48268_3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29cda48268_3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29cda48268_2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29cda48268_2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229cda48268_2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9cda48268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9cda48268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 name="Google Shape;66;g229cda48268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9cda48268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9cda48268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229cda48268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9b573bc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9b573bcb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09b573bcb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9cda48268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9cda48268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29cda48268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9cda48268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9cda48268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29cda48268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 Id="rId10" Type="http://schemas.openxmlformats.org/officeDocument/2006/relationships/image" Target="../media/image8.pn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3.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64.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69.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67.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65.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66.png"/><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59.png"/><Relationship Id="rId5" Type="http://schemas.openxmlformats.org/officeDocument/2006/relationships/image" Target="../media/image50.png"/><Relationship Id="rId6"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0.png"/><Relationship Id="rId4" Type="http://schemas.openxmlformats.org/officeDocument/2006/relationships/image" Target="../media/image46.png"/><Relationship Id="rId5"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57.png"/><Relationship Id="rId9"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47.png"/><Relationship Id="rId8"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 name="Shape 15"/>
        <p:cNvGrpSpPr/>
        <p:nvPr/>
      </p:nvGrpSpPr>
      <p:grpSpPr>
        <a:xfrm>
          <a:off x="0" y="0"/>
          <a:ext cx="0" cy="0"/>
          <a:chOff x="0" y="0"/>
          <a:chExt cx="0" cy="0"/>
        </a:xfrm>
      </p:grpSpPr>
      <p:sp>
        <p:nvSpPr>
          <p:cNvPr id="16" name="Google Shape;16;p1"/>
          <p:cNvSpPr/>
          <p:nvPr/>
        </p:nvSpPr>
        <p:spPr>
          <a:xfrm>
            <a:off x="1832628" y="3312452"/>
            <a:ext cx="2419800" cy="231300"/>
          </a:xfrm>
          <a:prstGeom prst="rect">
            <a:avLst/>
          </a:prstGeom>
          <a:noFill/>
          <a:ln>
            <a:noFill/>
          </a:ln>
        </p:spPr>
        <p:txBody>
          <a:bodyPr anchorCtr="0" anchor="t" bIns="0" lIns="0" spcFirstLastPara="1" rIns="0" wrap="square" tIns="0">
            <a:noAutofit/>
          </a:bodyPr>
          <a:lstStyle/>
          <a:p>
            <a:pPr indent="0" lvl="0" marL="0" marR="0" rtl="0" algn="ctr">
              <a:lnSpc>
                <a:spcPct val="113653"/>
              </a:lnSpc>
              <a:spcBef>
                <a:spcPts val="0"/>
              </a:spcBef>
              <a:spcAft>
                <a:spcPts val="0"/>
              </a:spcAft>
              <a:buClr>
                <a:srgbClr val="7B8EA5"/>
              </a:buClr>
              <a:buSzPts val="1604"/>
              <a:buFont typeface="Roboto"/>
              <a:buNone/>
            </a:pPr>
            <a:r>
              <a:rPr lang="en-US" sz="1604">
                <a:solidFill>
                  <a:srgbClr val="0052FF"/>
                </a:solidFill>
                <a:latin typeface="Roboto"/>
                <a:ea typeface="Roboto"/>
                <a:cs typeface="Roboto"/>
                <a:sym typeface="Roboto"/>
              </a:rPr>
              <a:t>Our Attrition Analysis</a:t>
            </a:r>
            <a:endParaRPr b="0" i="0" sz="1800" u="none" cap="none" strike="noStrike">
              <a:solidFill>
                <a:srgbClr val="0052FF"/>
              </a:solidFill>
              <a:latin typeface="Arial"/>
              <a:ea typeface="Arial"/>
              <a:cs typeface="Arial"/>
              <a:sym typeface="Arial"/>
            </a:endParaRPr>
          </a:p>
        </p:txBody>
      </p:sp>
      <p:sp>
        <p:nvSpPr>
          <p:cNvPr id="17" name="Google Shape;17;p1"/>
          <p:cNvSpPr/>
          <p:nvPr/>
        </p:nvSpPr>
        <p:spPr>
          <a:xfrm>
            <a:off x="6084953" y="0"/>
            <a:ext cx="6103999" cy="6856286"/>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1"/>
          <p:cNvPicPr preferRelativeResize="0"/>
          <p:nvPr/>
        </p:nvPicPr>
        <p:blipFill rotWithShape="1">
          <a:blip r:embed="rId4">
            <a:alphaModFix/>
          </a:blip>
          <a:srcRect b="0" l="182" r="182" t="0"/>
          <a:stretch/>
        </p:blipFill>
        <p:spPr>
          <a:xfrm>
            <a:off x="6084953" y="76200"/>
            <a:ext cx="6104000" cy="6856286"/>
          </a:xfrm>
          <a:prstGeom prst="rect">
            <a:avLst/>
          </a:prstGeom>
          <a:noFill/>
          <a:ln>
            <a:noFill/>
          </a:ln>
        </p:spPr>
      </p:pic>
      <p:pic>
        <p:nvPicPr>
          <p:cNvPr descr="preencoded.png" id="19" name="Google Shape;19;p1"/>
          <p:cNvPicPr preferRelativeResize="0"/>
          <p:nvPr/>
        </p:nvPicPr>
        <p:blipFill rotWithShape="1">
          <a:blip r:embed="rId5">
            <a:alphaModFix/>
          </a:blip>
          <a:srcRect b="0" l="0" r="0" t="0"/>
          <a:stretch/>
        </p:blipFill>
        <p:spPr>
          <a:xfrm>
            <a:off x="1363980" y="2274001"/>
            <a:ext cx="3356994" cy="601830"/>
          </a:xfrm>
          <a:prstGeom prst="rect">
            <a:avLst/>
          </a:prstGeom>
          <a:noFill/>
          <a:ln>
            <a:noFill/>
          </a:ln>
        </p:spPr>
      </p:pic>
      <p:sp>
        <p:nvSpPr>
          <p:cNvPr id="20" name="Google Shape;20;p1"/>
          <p:cNvSpPr/>
          <p:nvPr/>
        </p:nvSpPr>
        <p:spPr>
          <a:xfrm>
            <a:off x="1363975" y="3824050"/>
            <a:ext cx="3357000" cy="979200"/>
          </a:xfrm>
          <a:prstGeom prst="rect">
            <a:avLst/>
          </a:prstGeom>
          <a:noFill/>
          <a:ln>
            <a:noFill/>
          </a:ln>
        </p:spPr>
        <p:txBody>
          <a:bodyPr anchorCtr="0" anchor="t" bIns="0" lIns="0" spcFirstLastPara="1" rIns="0" wrap="square" tIns="0">
            <a:noAutofit/>
          </a:bodyPr>
          <a:lstStyle/>
          <a:p>
            <a:pPr indent="0" lvl="0" marL="0" marR="0" rtl="0" algn="ctr">
              <a:lnSpc>
                <a:spcPct val="113653"/>
              </a:lnSpc>
              <a:spcBef>
                <a:spcPts val="0"/>
              </a:spcBef>
              <a:spcAft>
                <a:spcPts val="0"/>
              </a:spcAft>
              <a:buClr>
                <a:srgbClr val="7B8EA5"/>
              </a:buClr>
              <a:buSzPts val="1604"/>
              <a:buFont typeface="Roboto"/>
              <a:buNone/>
            </a:pPr>
            <a:r>
              <a:rPr lang="en-US" sz="1404">
                <a:solidFill>
                  <a:srgbClr val="353535"/>
                </a:solidFill>
                <a:latin typeface="Roboto"/>
                <a:ea typeface="Roboto"/>
                <a:cs typeface="Roboto"/>
                <a:sym typeface="Roboto"/>
              </a:rPr>
              <a:t>(GROUP 7)</a:t>
            </a:r>
            <a:endParaRPr sz="1404">
              <a:solidFill>
                <a:srgbClr val="353535"/>
              </a:solidFill>
              <a:latin typeface="Roboto"/>
              <a:ea typeface="Roboto"/>
              <a:cs typeface="Roboto"/>
              <a:sym typeface="Roboto"/>
            </a:endParaRPr>
          </a:p>
          <a:p>
            <a:pPr indent="0" lvl="0" marL="0" marR="0" rtl="0" algn="ctr">
              <a:lnSpc>
                <a:spcPct val="113653"/>
              </a:lnSpc>
              <a:spcBef>
                <a:spcPts val="0"/>
              </a:spcBef>
              <a:spcAft>
                <a:spcPts val="0"/>
              </a:spcAft>
              <a:buClr>
                <a:srgbClr val="7B8EA5"/>
              </a:buClr>
              <a:buSzPts val="1604"/>
              <a:buFont typeface="Roboto"/>
              <a:buNone/>
            </a:pPr>
            <a:r>
              <a:rPr lang="en-US" sz="1404">
                <a:solidFill>
                  <a:srgbClr val="353535"/>
                </a:solidFill>
                <a:latin typeface="Roboto"/>
                <a:ea typeface="Roboto"/>
                <a:cs typeface="Roboto"/>
                <a:sym typeface="Roboto"/>
              </a:rPr>
              <a:t>Jindal Jai - U2123034K</a:t>
            </a:r>
            <a:endParaRPr sz="1404">
              <a:solidFill>
                <a:srgbClr val="353535"/>
              </a:solidFill>
              <a:latin typeface="Roboto"/>
              <a:ea typeface="Roboto"/>
              <a:cs typeface="Roboto"/>
              <a:sym typeface="Roboto"/>
            </a:endParaRPr>
          </a:p>
          <a:p>
            <a:pPr indent="0" lvl="0" marL="0" marR="0" rtl="0" algn="ctr">
              <a:lnSpc>
                <a:spcPct val="113653"/>
              </a:lnSpc>
              <a:spcBef>
                <a:spcPts val="0"/>
              </a:spcBef>
              <a:spcAft>
                <a:spcPts val="0"/>
              </a:spcAft>
              <a:buClr>
                <a:srgbClr val="7B8EA5"/>
              </a:buClr>
              <a:buSzPts val="1604"/>
              <a:buFont typeface="Roboto"/>
              <a:buNone/>
            </a:pPr>
            <a:r>
              <a:rPr lang="en-US" sz="1404">
                <a:solidFill>
                  <a:srgbClr val="353535"/>
                </a:solidFill>
                <a:latin typeface="Roboto"/>
                <a:ea typeface="Roboto"/>
                <a:cs typeface="Roboto"/>
                <a:sym typeface="Roboto"/>
              </a:rPr>
              <a:t>Koh Xin Yi Clarice - U2110183D</a:t>
            </a:r>
            <a:endParaRPr sz="1404">
              <a:solidFill>
                <a:srgbClr val="353535"/>
              </a:solidFill>
              <a:latin typeface="Roboto"/>
              <a:ea typeface="Roboto"/>
              <a:cs typeface="Roboto"/>
              <a:sym typeface="Roboto"/>
            </a:endParaRPr>
          </a:p>
          <a:p>
            <a:pPr indent="0" lvl="0" marL="0" marR="0" rtl="0" algn="ctr">
              <a:lnSpc>
                <a:spcPct val="113653"/>
              </a:lnSpc>
              <a:spcBef>
                <a:spcPts val="0"/>
              </a:spcBef>
              <a:spcAft>
                <a:spcPts val="0"/>
              </a:spcAft>
              <a:buClr>
                <a:srgbClr val="7B8EA5"/>
              </a:buClr>
              <a:buSzPts val="1604"/>
              <a:buFont typeface="Roboto"/>
              <a:buNone/>
            </a:pPr>
            <a:r>
              <a:rPr lang="en-US" sz="1404">
                <a:solidFill>
                  <a:srgbClr val="353535"/>
                </a:solidFill>
                <a:latin typeface="Roboto"/>
                <a:ea typeface="Roboto"/>
                <a:cs typeface="Roboto"/>
                <a:sym typeface="Roboto"/>
              </a:rPr>
              <a:t>Lee Pei Yee - U2122590E</a:t>
            </a:r>
            <a:endParaRPr sz="1404">
              <a:solidFill>
                <a:srgbClr val="353535"/>
              </a:solidFill>
              <a:latin typeface="Roboto"/>
              <a:ea typeface="Roboto"/>
              <a:cs typeface="Roboto"/>
              <a:sym typeface="Roboto"/>
            </a:endParaRPr>
          </a:p>
          <a:p>
            <a:pPr indent="0" lvl="0" marL="0" marR="0" rtl="0" algn="ctr">
              <a:lnSpc>
                <a:spcPct val="113653"/>
              </a:lnSpc>
              <a:spcBef>
                <a:spcPts val="0"/>
              </a:spcBef>
              <a:spcAft>
                <a:spcPts val="0"/>
              </a:spcAft>
              <a:buClr>
                <a:schemeClr val="dk1"/>
              </a:buClr>
              <a:buSzPts val="1100"/>
              <a:buFont typeface="Arial"/>
              <a:buNone/>
            </a:pPr>
            <a:r>
              <a:rPr lang="en-US" sz="1404">
                <a:solidFill>
                  <a:srgbClr val="353535"/>
                </a:solidFill>
                <a:latin typeface="Roboto"/>
                <a:ea typeface="Roboto"/>
                <a:cs typeface="Roboto"/>
                <a:sym typeface="Roboto"/>
              </a:rPr>
              <a:t>Shaun Lim Shi Lun - U2110811D</a:t>
            </a:r>
            <a:endParaRPr sz="1604">
              <a:solidFill>
                <a:srgbClr val="353535"/>
              </a:solidFill>
              <a:latin typeface="Roboto"/>
              <a:ea typeface="Roboto"/>
              <a:cs typeface="Roboto"/>
              <a:sym typeface="Roboto"/>
            </a:endParaRPr>
          </a:p>
        </p:txBody>
      </p:sp>
      <p:pic>
        <p:nvPicPr>
          <p:cNvPr id="21" name="Google Shape;21;p1"/>
          <p:cNvPicPr preferRelativeResize="0"/>
          <p:nvPr/>
        </p:nvPicPr>
        <p:blipFill rotWithShape="1">
          <a:blip r:embed="rId6">
            <a:alphaModFix/>
          </a:blip>
          <a:srcRect b="26594" l="0" r="0" t="0"/>
          <a:stretch/>
        </p:blipFill>
        <p:spPr>
          <a:xfrm>
            <a:off x="1956676" y="466149"/>
            <a:ext cx="2171600" cy="1594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229cda48268_0_179"/>
          <p:cNvPicPr preferRelativeResize="0"/>
          <p:nvPr/>
        </p:nvPicPr>
        <p:blipFill>
          <a:blip r:embed="rId3">
            <a:alphaModFix/>
          </a:blip>
          <a:stretch>
            <a:fillRect/>
          </a:stretch>
        </p:blipFill>
        <p:spPr>
          <a:xfrm>
            <a:off x="3470263" y="3933350"/>
            <a:ext cx="3110200" cy="2324250"/>
          </a:xfrm>
          <a:prstGeom prst="rect">
            <a:avLst/>
          </a:prstGeom>
          <a:noFill/>
          <a:ln>
            <a:noFill/>
          </a:ln>
        </p:spPr>
      </p:pic>
      <p:pic>
        <p:nvPicPr>
          <p:cNvPr id="148" name="Google Shape;148;g229cda48268_0_179"/>
          <p:cNvPicPr preferRelativeResize="0"/>
          <p:nvPr/>
        </p:nvPicPr>
        <p:blipFill>
          <a:blip r:embed="rId4">
            <a:alphaModFix/>
          </a:blip>
          <a:stretch>
            <a:fillRect/>
          </a:stretch>
        </p:blipFill>
        <p:spPr>
          <a:xfrm>
            <a:off x="3184638" y="1485563"/>
            <a:ext cx="3010775" cy="2258075"/>
          </a:xfrm>
          <a:prstGeom prst="rect">
            <a:avLst/>
          </a:prstGeom>
          <a:noFill/>
          <a:ln>
            <a:noFill/>
          </a:ln>
        </p:spPr>
      </p:pic>
      <p:pic>
        <p:nvPicPr>
          <p:cNvPr id="149" name="Google Shape;149;g229cda48268_0_179"/>
          <p:cNvPicPr preferRelativeResize="0"/>
          <p:nvPr/>
        </p:nvPicPr>
        <p:blipFill>
          <a:blip r:embed="rId5">
            <a:alphaModFix/>
          </a:blip>
          <a:stretch>
            <a:fillRect/>
          </a:stretch>
        </p:blipFill>
        <p:spPr>
          <a:xfrm>
            <a:off x="6195413" y="1448300"/>
            <a:ext cx="3110200" cy="2332650"/>
          </a:xfrm>
          <a:prstGeom prst="rect">
            <a:avLst/>
          </a:prstGeom>
          <a:noFill/>
          <a:ln>
            <a:noFill/>
          </a:ln>
        </p:spPr>
      </p:pic>
      <p:pic>
        <p:nvPicPr>
          <p:cNvPr id="150" name="Google Shape;150;g229cda48268_0_179"/>
          <p:cNvPicPr preferRelativeResize="0"/>
          <p:nvPr/>
        </p:nvPicPr>
        <p:blipFill>
          <a:blip r:embed="rId6">
            <a:alphaModFix/>
          </a:blip>
          <a:stretch>
            <a:fillRect/>
          </a:stretch>
        </p:blipFill>
        <p:spPr>
          <a:xfrm>
            <a:off x="9305608" y="3933350"/>
            <a:ext cx="2702682" cy="2481875"/>
          </a:xfrm>
          <a:prstGeom prst="rect">
            <a:avLst/>
          </a:prstGeom>
          <a:noFill/>
          <a:ln>
            <a:noFill/>
          </a:ln>
        </p:spPr>
      </p:pic>
      <p:pic>
        <p:nvPicPr>
          <p:cNvPr id="151" name="Google Shape;151;g229cda48268_0_179"/>
          <p:cNvPicPr preferRelativeResize="0"/>
          <p:nvPr/>
        </p:nvPicPr>
        <p:blipFill>
          <a:blip r:embed="rId7">
            <a:alphaModFix/>
          </a:blip>
          <a:stretch>
            <a:fillRect/>
          </a:stretch>
        </p:blipFill>
        <p:spPr>
          <a:xfrm>
            <a:off x="9366290" y="1485575"/>
            <a:ext cx="2671902" cy="2481875"/>
          </a:xfrm>
          <a:prstGeom prst="rect">
            <a:avLst/>
          </a:prstGeom>
          <a:noFill/>
          <a:ln>
            <a:noFill/>
          </a:ln>
        </p:spPr>
      </p:pic>
      <p:pic>
        <p:nvPicPr>
          <p:cNvPr id="152" name="Google Shape;152;g229cda48268_0_179"/>
          <p:cNvPicPr preferRelativeResize="0"/>
          <p:nvPr/>
        </p:nvPicPr>
        <p:blipFill>
          <a:blip r:embed="rId8">
            <a:alphaModFix/>
          </a:blip>
          <a:stretch>
            <a:fillRect/>
          </a:stretch>
        </p:blipFill>
        <p:spPr>
          <a:xfrm>
            <a:off x="6686538" y="3933350"/>
            <a:ext cx="2513000" cy="2345467"/>
          </a:xfrm>
          <a:prstGeom prst="rect">
            <a:avLst/>
          </a:prstGeom>
          <a:noFill/>
          <a:ln>
            <a:noFill/>
          </a:ln>
        </p:spPr>
      </p:pic>
      <p:pic>
        <p:nvPicPr>
          <p:cNvPr id="153" name="Google Shape;153;g229cda48268_0_179"/>
          <p:cNvPicPr preferRelativeResize="0"/>
          <p:nvPr/>
        </p:nvPicPr>
        <p:blipFill>
          <a:blip r:embed="rId9">
            <a:alphaModFix/>
          </a:blip>
          <a:stretch>
            <a:fillRect/>
          </a:stretch>
        </p:blipFill>
        <p:spPr>
          <a:xfrm>
            <a:off x="180350" y="3933325"/>
            <a:ext cx="3110200" cy="2191887"/>
          </a:xfrm>
          <a:prstGeom prst="rect">
            <a:avLst/>
          </a:prstGeom>
          <a:noFill/>
          <a:ln>
            <a:noFill/>
          </a:ln>
        </p:spPr>
      </p:pic>
      <p:pic>
        <p:nvPicPr>
          <p:cNvPr id="154" name="Google Shape;154;g229cda48268_0_179"/>
          <p:cNvPicPr preferRelativeResize="0"/>
          <p:nvPr/>
        </p:nvPicPr>
        <p:blipFill>
          <a:blip r:embed="rId10">
            <a:alphaModFix/>
          </a:blip>
          <a:stretch>
            <a:fillRect/>
          </a:stretch>
        </p:blipFill>
        <p:spPr>
          <a:xfrm>
            <a:off x="153862" y="1553700"/>
            <a:ext cx="3010775" cy="2121818"/>
          </a:xfrm>
          <a:prstGeom prst="rect">
            <a:avLst/>
          </a:prstGeom>
          <a:noFill/>
          <a:ln>
            <a:noFill/>
          </a:ln>
        </p:spPr>
      </p:pic>
      <p:sp>
        <p:nvSpPr>
          <p:cNvPr id="155" name="Google Shape;155;g229cda48268_0_179"/>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
        <p:nvSpPr>
          <p:cNvPr id="156" name="Google Shape;156;g229cda48268_0_179"/>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chemeClr val="dk1"/>
              </a:buClr>
              <a:buSzPts val="1100"/>
              <a:buFont typeface="Arial"/>
              <a:buNone/>
            </a:pPr>
            <a:r>
              <a:rPr b="1" lang="en-US" sz="3150">
                <a:solidFill>
                  <a:srgbClr val="353535"/>
                </a:solidFill>
                <a:latin typeface="Roboto"/>
                <a:ea typeface="Roboto"/>
                <a:cs typeface="Roboto"/>
                <a:sym typeface="Roboto"/>
              </a:rPr>
              <a:t>Univariate Data Exploration and Visualisation</a:t>
            </a:r>
            <a:endParaRPr b="1" sz="3150">
              <a:solidFill>
                <a:srgbClr val="353535"/>
              </a:solidFill>
              <a:latin typeface="Roboto"/>
              <a:ea typeface="Roboto"/>
              <a:cs typeface="Roboto"/>
              <a:sym typeface="Roboto"/>
            </a:endParaRPr>
          </a:p>
          <a:p>
            <a:pPr indent="0" lvl="0" marL="0" marR="0" rtl="0" algn="ctr">
              <a:lnSpc>
                <a:spcPct val="113587"/>
              </a:lnSpc>
              <a:spcBef>
                <a:spcPts val="0"/>
              </a:spcBef>
              <a:spcAft>
                <a:spcPts val="0"/>
              </a:spcAft>
              <a:buClr>
                <a:schemeClr val="dk1"/>
              </a:buClr>
              <a:buSzPts val="1100"/>
              <a:buFont typeface="Arial"/>
              <a:buNone/>
            </a:pPr>
            <a:r>
              <a:t/>
            </a:r>
            <a:endParaRPr b="1" sz="3150">
              <a:solidFill>
                <a:srgbClr val="353535"/>
              </a:solidFill>
              <a:latin typeface="Roboto"/>
              <a:ea typeface="Roboto"/>
              <a:cs typeface="Roboto"/>
              <a:sym typeface="Roboto"/>
            </a:endParaRPr>
          </a:p>
          <a:p>
            <a:pPr indent="0" lvl="0" marL="0" marR="0" rtl="0" algn="ctr">
              <a:lnSpc>
                <a:spcPct val="113587"/>
              </a:lnSpc>
              <a:spcBef>
                <a:spcPts val="0"/>
              </a:spcBef>
              <a:spcAft>
                <a:spcPts val="0"/>
              </a:spcAft>
              <a:buClr>
                <a:srgbClr val="353535"/>
              </a:buClr>
              <a:buSzPts val="3150"/>
              <a:buFont typeface="Roboto"/>
              <a:buNone/>
            </a:pPr>
            <a:r>
              <a:t/>
            </a:r>
            <a:endParaRPr b="1" sz="3150">
              <a:solidFill>
                <a:srgbClr val="353535"/>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29cda48268_0_185"/>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Interesting Insights </a:t>
            </a:r>
            <a:r>
              <a:rPr lang="en-US" sz="2400">
                <a:solidFill>
                  <a:srgbClr val="353535"/>
                </a:solidFill>
                <a:latin typeface="Roboto"/>
                <a:ea typeface="Roboto"/>
                <a:cs typeface="Roboto"/>
                <a:sym typeface="Roboto"/>
              </a:rPr>
              <a:t>from Data Visualisation</a:t>
            </a:r>
            <a:endParaRPr i="0" sz="2400" u="none" cap="none" strike="noStrike">
              <a:solidFill>
                <a:schemeClr val="dk1"/>
              </a:solidFill>
            </a:endParaRPr>
          </a:p>
        </p:txBody>
      </p:sp>
      <p:graphicFrame>
        <p:nvGraphicFramePr>
          <p:cNvPr id="163" name="Google Shape;163;g229cda48268_0_185"/>
          <p:cNvGraphicFramePr/>
          <p:nvPr/>
        </p:nvGraphicFramePr>
        <p:xfrm>
          <a:off x="685925" y="1729788"/>
          <a:ext cx="3000000" cy="3000000"/>
        </p:xfrm>
        <a:graphic>
          <a:graphicData uri="http://schemas.openxmlformats.org/drawingml/2006/table">
            <a:tbl>
              <a:tblPr>
                <a:noFill/>
                <a:tableStyleId>{0A28395B-F951-4690-9820-606481B4D92D}</a:tableStyleId>
              </a:tblPr>
              <a:tblGrid>
                <a:gridCol w="2705050"/>
                <a:gridCol w="2705050"/>
                <a:gridCol w="2705050"/>
                <a:gridCol w="2705050"/>
              </a:tblGrid>
              <a:tr h="578375">
                <a:tc>
                  <a:txBody>
                    <a:bodyPr/>
                    <a:lstStyle/>
                    <a:p>
                      <a:pPr indent="0" lvl="0" marL="0" rtl="0" algn="ctr">
                        <a:spcBef>
                          <a:spcPts val="0"/>
                        </a:spcBef>
                        <a:spcAft>
                          <a:spcPts val="0"/>
                        </a:spcAft>
                        <a:buNone/>
                      </a:pPr>
                      <a:r>
                        <a:rPr b="1" lang="en-US" sz="1500">
                          <a:solidFill>
                            <a:srgbClr val="307BF3"/>
                          </a:solidFill>
                          <a:latin typeface="Roboto"/>
                          <a:ea typeface="Roboto"/>
                          <a:cs typeface="Roboto"/>
                          <a:sym typeface="Roboto"/>
                        </a:rPr>
                        <a:t>Younger employees</a:t>
                      </a:r>
                      <a:r>
                        <a:rPr lang="en-US" sz="1500">
                          <a:latin typeface="Roboto"/>
                          <a:ea typeface="Roboto"/>
                          <a:cs typeface="Roboto"/>
                          <a:sym typeface="Roboto"/>
                        </a:rPr>
                        <a:t> were more likely to leave the company</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Employees who left prefer </a:t>
                      </a:r>
                      <a:r>
                        <a:rPr b="1" lang="en-US" sz="1500">
                          <a:solidFill>
                            <a:srgbClr val="307BF3"/>
                          </a:solidFill>
                          <a:latin typeface="Roboto"/>
                          <a:ea typeface="Roboto"/>
                          <a:cs typeface="Roboto"/>
                          <a:sym typeface="Roboto"/>
                        </a:rPr>
                        <a:t>fewer business travels</a:t>
                      </a:r>
                      <a:r>
                        <a:rPr lang="en-US" sz="1500">
                          <a:latin typeface="Roboto"/>
                          <a:ea typeface="Roboto"/>
                          <a:cs typeface="Roboto"/>
                          <a:sym typeface="Roboto"/>
                        </a:rPr>
                        <a:t>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US" sz="1500">
                          <a:solidFill>
                            <a:srgbClr val="307BF3"/>
                          </a:solidFill>
                          <a:latin typeface="Roboto"/>
                          <a:ea typeface="Roboto"/>
                          <a:cs typeface="Roboto"/>
                          <a:sym typeface="Roboto"/>
                        </a:rPr>
                        <a:t>Marketing &amp; Communications</a:t>
                      </a:r>
                      <a:r>
                        <a:rPr b="1" lang="en-US" sz="1500">
                          <a:latin typeface="Roboto"/>
                          <a:ea typeface="Roboto"/>
                          <a:cs typeface="Roboto"/>
                          <a:sym typeface="Roboto"/>
                        </a:rPr>
                        <a:t> </a:t>
                      </a:r>
                      <a:r>
                        <a:rPr lang="en-US" sz="1500">
                          <a:latin typeface="Roboto"/>
                          <a:ea typeface="Roboto"/>
                          <a:cs typeface="Roboto"/>
                          <a:sym typeface="Roboto"/>
                        </a:rPr>
                        <a:t>Department has the highest attrition rate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Employees stay in jobs that require </a:t>
                      </a:r>
                      <a:r>
                        <a:rPr b="1" lang="en-US" sz="1500">
                          <a:solidFill>
                            <a:srgbClr val="307BF3"/>
                          </a:solidFill>
                          <a:latin typeface="Roboto"/>
                          <a:ea typeface="Roboto"/>
                          <a:cs typeface="Roboto"/>
                          <a:sym typeface="Roboto"/>
                        </a:rPr>
                        <a:t>higher level of involvement</a:t>
                      </a:r>
                      <a:endParaRPr b="1" sz="1500">
                        <a:solidFill>
                          <a:srgbClr val="307BF3"/>
                        </a:solidFill>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r>
              <a:tr h="578375">
                <a:tc>
                  <a:txBody>
                    <a:bodyPr/>
                    <a:lstStyle/>
                    <a:p>
                      <a:pPr indent="0" lvl="0" marL="0" rtl="0" algn="ctr">
                        <a:spcBef>
                          <a:spcPts val="0"/>
                        </a:spcBef>
                        <a:spcAft>
                          <a:spcPts val="0"/>
                        </a:spcAft>
                        <a:buNone/>
                      </a:pPr>
                      <a:r>
                        <a:rPr lang="en-US" sz="1500">
                          <a:latin typeface="Roboto"/>
                          <a:ea typeface="Roboto"/>
                          <a:cs typeface="Roboto"/>
                          <a:sym typeface="Roboto"/>
                        </a:rPr>
                        <a:t>Employees with </a:t>
                      </a:r>
                      <a:r>
                        <a:rPr b="1" lang="en-US" sz="1500">
                          <a:solidFill>
                            <a:srgbClr val="307BF3"/>
                          </a:solidFill>
                          <a:latin typeface="Roboto"/>
                          <a:ea typeface="Roboto"/>
                          <a:cs typeface="Roboto"/>
                          <a:sym typeface="Roboto"/>
                        </a:rPr>
                        <a:t>low job satisfaction</a:t>
                      </a:r>
                      <a:r>
                        <a:rPr lang="en-US" sz="1500">
                          <a:latin typeface="Roboto"/>
                          <a:ea typeface="Roboto"/>
                          <a:cs typeface="Roboto"/>
                          <a:sym typeface="Roboto"/>
                        </a:rPr>
                        <a:t> have tendency to leave the company</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US" sz="1500">
                          <a:solidFill>
                            <a:srgbClr val="307BF3"/>
                          </a:solidFill>
                          <a:latin typeface="Roboto"/>
                          <a:ea typeface="Roboto"/>
                          <a:cs typeface="Roboto"/>
                          <a:sym typeface="Roboto"/>
                        </a:rPr>
                        <a:t>Environmental satisfaction below 2 </a:t>
                      </a:r>
                      <a:r>
                        <a:rPr lang="en-US" sz="1500">
                          <a:latin typeface="Roboto"/>
                          <a:ea typeface="Roboto"/>
                          <a:cs typeface="Roboto"/>
                          <a:sym typeface="Roboto"/>
                        </a:rPr>
                        <a:t>has higher attrition rate</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US" sz="1500">
                          <a:solidFill>
                            <a:srgbClr val="307BF3"/>
                          </a:solidFill>
                          <a:latin typeface="Roboto"/>
                          <a:ea typeface="Roboto"/>
                          <a:cs typeface="Roboto"/>
                          <a:sym typeface="Roboto"/>
                        </a:rPr>
                        <a:t>Lower paying employees </a:t>
                      </a:r>
                      <a:r>
                        <a:rPr lang="en-US" sz="1500">
                          <a:latin typeface="Roboto"/>
                          <a:ea typeface="Roboto"/>
                          <a:cs typeface="Roboto"/>
                          <a:sym typeface="Roboto"/>
                        </a:rPr>
                        <a:t>are likely to leave</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Majority of employees who left are </a:t>
                      </a:r>
                      <a:r>
                        <a:rPr b="1" lang="en-US" sz="1500">
                          <a:solidFill>
                            <a:srgbClr val="307BF3"/>
                          </a:solidFill>
                          <a:latin typeface="Roboto"/>
                          <a:ea typeface="Roboto"/>
                          <a:cs typeface="Roboto"/>
                          <a:sym typeface="Roboto"/>
                        </a:rPr>
                        <a:t>single</a:t>
                      </a:r>
                      <a:r>
                        <a:rPr lang="en-US" sz="1500">
                          <a:latin typeface="Roboto"/>
                          <a:ea typeface="Roboto"/>
                          <a:cs typeface="Roboto"/>
                          <a:sym typeface="Roboto"/>
                        </a:rPr>
                        <a:t>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r>
              <a:tr h="578375">
                <a:tc>
                  <a:txBody>
                    <a:bodyPr/>
                    <a:lstStyle/>
                    <a:p>
                      <a:pPr indent="0" lvl="0" marL="0" rtl="0" algn="ctr">
                        <a:spcBef>
                          <a:spcPts val="0"/>
                        </a:spcBef>
                        <a:spcAft>
                          <a:spcPts val="0"/>
                        </a:spcAft>
                        <a:buNone/>
                      </a:pPr>
                      <a:r>
                        <a:rPr lang="en-US" sz="1500">
                          <a:latin typeface="Roboto"/>
                          <a:ea typeface="Roboto"/>
                          <a:cs typeface="Roboto"/>
                          <a:sym typeface="Roboto"/>
                        </a:rPr>
                        <a:t>Employees who did </a:t>
                      </a:r>
                      <a:r>
                        <a:rPr b="1" lang="en-US" sz="1500">
                          <a:solidFill>
                            <a:srgbClr val="307BF3"/>
                          </a:solidFill>
                          <a:latin typeface="Roboto"/>
                          <a:ea typeface="Roboto"/>
                          <a:cs typeface="Roboto"/>
                          <a:sym typeface="Roboto"/>
                        </a:rPr>
                        <a:t>overtime </a:t>
                      </a:r>
                      <a:r>
                        <a:rPr lang="en-US" sz="1500">
                          <a:latin typeface="Roboto"/>
                          <a:ea typeface="Roboto"/>
                          <a:cs typeface="Roboto"/>
                          <a:sym typeface="Roboto"/>
                        </a:rPr>
                        <a:t>are likely to leave</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Majority of employees who left have </a:t>
                      </a:r>
                      <a:r>
                        <a:rPr b="1" lang="en-US" sz="1500">
                          <a:solidFill>
                            <a:srgbClr val="307BF3"/>
                          </a:solidFill>
                          <a:latin typeface="Roboto"/>
                          <a:ea typeface="Roboto"/>
                          <a:cs typeface="Roboto"/>
                          <a:sym typeface="Roboto"/>
                        </a:rPr>
                        <a:t>less than 10 years of working experience</a:t>
                      </a:r>
                      <a:r>
                        <a:rPr lang="en-US" sz="1500">
                          <a:latin typeface="Roboto"/>
                          <a:ea typeface="Roboto"/>
                          <a:cs typeface="Roboto"/>
                          <a:sym typeface="Roboto"/>
                        </a:rPr>
                        <a:t>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Employees who have </a:t>
                      </a:r>
                      <a:r>
                        <a:rPr b="1" lang="en-US" sz="1500">
                          <a:solidFill>
                            <a:srgbClr val="307BF3"/>
                          </a:solidFill>
                          <a:latin typeface="Roboto"/>
                          <a:ea typeface="Roboto"/>
                          <a:cs typeface="Roboto"/>
                          <a:sym typeface="Roboto"/>
                        </a:rPr>
                        <a:t>poorer work life balance</a:t>
                      </a:r>
                      <a:r>
                        <a:rPr lang="en-US" sz="1500">
                          <a:latin typeface="Roboto"/>
                          <a:ea typeface="Roboto"/>
                          <a:cs typeface="Roboto"/>
                          <a:sym typeface="Roboto"/>
                        </a:rPr>
                        <a:t> are more </a:t>
                      </a:r>
                      <a:r>
                        <a:rPr lang="en-US" sz="1500">
                          <a:latin typeface="Roboto"/>
                          <a:ea typeface="Roboto"/>
                          <a:cs typeface="Roboto"/>
                          <a:sym typeface="Roboto"/>
                        </a:rPr>
                        <a:t>likely</a:t>
                      </a:r>
                      <a:r>
                        <a:rPr lang="en-US" sz="1500">
                          <a:latin typeface="Roboto"/>
                          <a:ea typeface="Roboto"/>
                          <a:cs typeface="Roboto"/>
                          <a:sym typeface="Roboto"/>
                        </a:rPr>
                        <a:t> to leave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Most employees prefer to </a:t>
                      </a:r>
                      <a:r>
                        <a:rPr b="1" lang="en-US" sz="1500">
                          <a:solidFill>
                            <a:srgbClr val="307BF3"/>
                          </a:solidFill>
                          <a:latin typeface="Roboto"/>
                          <a:ea typeface="Roboto"/>
                          <a:cs typeface="Roboto"/>
                          <a:sym typeface="Roboto"/>
                        </a:rPr>
                        <a:t>stay in the current job role </a:t>
                      </a:r>
                      <a:endParaRPr b="1" sz="1500">
                        <a:solidFill>
                          <a:srgbClr val="307BF3"/>
                        </a:solidFill>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r>
              <a:tr h="578375">
                <a:tc>
                  <a:txBody>
                    <a:bodyPr/>
                    <a:lstStyle/>
                    <a:p>
                      <a:pPr indent="0" lvl="0" marL="0" rtl="0" algn="ctr">
                        <a:spcBef>
                          <a:spcPts val="0"/>
                        </a:spcBef>
                        <a:spcAft>
                          <a:spcPts val="0"/>
                        </a:spcAft>
                        <a:buClr>
                          <a:schemeClr val="dk1"/>
                        </a:buClr>
                        <a:buSzPts val="1100"/>
                        <a:buFont typeface="Arial"/>
                        <a:buNone/>
                      </a:pPr>
                      <a:r>
                        <a:rPr b="1" lang="en-US" sz="1500">
                          <a:solidFill>
                            <a:srgbClr val="307BF3"/>
                          </a:solidFill>
                          <a:latin typeface="Roboto"/>
                          <a:ea typeface="Roboto"/>
                          <a:cs typeface="Roboto"/>
                          <a:sym typeface="Roboto"/>
                        </a:rPr>
                        <a:t>Business roles</a:t>
                      </a:r>
                      <a:r>
                        <a:rPr lang="en-US" sz="1500">
                          <a:solidFill>
                            <a:schemeClr val="dk1"/>
                          </a:solidFill>
                          <a:latin typeface="Roboto"/>
                          <a:ea typeface="Roboto"/>
                          <a:cs typeface="Roboto"/>
                          <a:sym typeface="Roboto"/>
                        </a:rPr>
                        <a:t> have lower rate of retention than technical roles and managerial roles </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500">
                          <a:solidFill>
                            <a:schemeClr val="dk1"/>
                          </a:solidFill>
                          <a:latin typeface="Roboto"/>
                          <a:ea typeface="Roboto"/>
                          <a:cs typeface="Roboto"/>
                          <a:sym typeface="Roboto"/>
                        </a:rPr>
                        <a:t>Employees who have </a:t>
                      </a:r>
                      <a:r>
                        <a:rPr b="1" lang="en-US" sz="1500">
                          <a:solidFill>
                            <a:srgbClr val="307BF3"/>
                          </a:solidFill>
                          <a:latin typeface="Roboto"/>
                          <a:ea typeface="Roboto"/>
                          <a:cs typeface="Roboto"/>
                          <a:sym typeface="Roboto"/>
                        </a:rPr>
                        <a:t>changed more than 4 and less than 2 companies</a:t>
                      </a:r>
                      <a:r>
                        <a:rPr lang="en-US" sz="1500">
                          <a:solidFill>
                            <a:schemeClr val="dk1"/>
                          </a:solidFill>
                          <a:latin typeface="Roboto"/>
                          <a:ea typeface="Roboto"/>
                          <a:cs typeface="Roboto"/>
                          <a:sym typeface="Roboto"/>
                        </a:rPr>
                        <a:t> more likely to leave</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500">
                          <a:solidFill>
                            <a:schemeClr val="dk1"/>
                          </a:solidFill>
                          <a:latin typeface="Roboto"/>
                          <a:ea typeface="Roboto"/>
                          <a:cs typeface="Roboto"/>
                          <a:sym typeface="Roboto"/>
                        </a:rPr>
                        <a:t>Majority of employees left </a:t>
                      </a:r>
                      <a:r>
                        <a:rPr b="1" lang="en-US" sz="1500">
                          <a:solidFill>
                            <a:srgbClr val="307BF3"/>
                          </a:solidFill>
                          <a:latin typeface="Roboto"/>
                          <a:ea typeface="Roboto"/>
                          <a:cs typeface="Roboto"/>
                          <a:sym typeface="Roboto"/>
                        </a:rPr>
                        <a:t>within 5 years after promotion</a:t>
                      </a:r>
                      <a:endParaRPr sz="1500">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1500">
                          <a:latin typeface="Roboto"/>
                          <a:ea typeface="Roboto"/>
                          <a:cs typeface="Roboto"/>
                          <a:sym typeface="Roboto"/>
                        </a:rPr>
                        <a:t>Majority</a:t>
                      </a:r>
                      <a:r>
                        <a:rPr lang="en-US" sz="1500">
                          <a:latin typeface="Roboto"/>
                          <a:ea typeface="Roboto"/>
                          <a:cs typeface="Roboto"/>
                          <a:sym typeface="Roboto"/>
                        </a:rPr>
                        <a:t> of employees leave </a:t>
                      </a:r>
                      <a:r>
                        <a:rPr b="1" lang="en-US" sz="1500">
                          <a:solidFill>
                            <a:srgbClr val="307BF3"/>
                          </a:solidFill>
                          <a:latin typeface="Roboto"/>
                          <a:ea typeface="Roboto"/>
                          <a:cs typeface="Roboto"/>
                          <a:sym typeface="Roboto"/>
                        </a:rPr>
                        <a:t>within 2.5 years after their manager is changed</a:t>
                      </a:r>
                      <a:endParaRPr b="1" sz="1500">
                        <a:solidFill>
                          <a:srgbClr val="307BF3"/>
                        </a:solidFill>
                        <a:latin typeface="Roboto"/>
                        <a:ea typeface="Roboto"/>
                        <a:cs typeface="Roboto"/>
                        <a:sym typeface="Roboto"/>
                      </a:endParaRPr>
                    </a:p>
                  </a:txBody>
                  <a:tcPr marT="91425" marB="91425" marR="91425" marL="91425">
                    <a:lnL cap="flat" cmpd="sng" w="9525">
                      <a:solidFill>
                        <a:srgbClr val="7B8EA5"/>
                      </a:solidFill>
                      <a:prstDash val="solid"/>
                      <a:round/>
                      <a:headEnd len="sm" w="sm" type="none"/>
                      <a:tailEnd len="sm" w="sm" type="none"/>
                    </a:lnL>
                    <a:lnR cap="flat" cmpd="sng" w="9525">
                      <a:solidFill>
                        <a:srgbClr val="7B8EA5"/>
                      </a:solidFill>
                      <a:prstDash val="solid"/>
                      <a:round/>
                      <a:headEnd len="sm" w="sm" type="none"/>
                      <a:tailEnd len="sm" w="sm" type="none"/>
                    </a:lnR>
                    <a:lnT cap="flat" cmpd="sng" w="9525">
                      <a:solidFill>
                        <a:srgbClr val="7B8EA5"/>
                      </a:solidFill>
                      <a:prstDash val="solid"/>
                      <a:round/>
                      <a:headEnd len="sm" w="sm" type="none"/>
                      <a:tailEnd len="sm" w="sm" type="none"/>
                    </a:lnT>
                    <a:lnB cap="flat" cmpd="sng" w="9525">
                      <a:solidFill>
                        <a:srgbClr val="7B8EA5"/>
                      </a:solidFill>
                      <a:prstDash val="solid"/>
                      <a:round/>
                      <a:headEnd len="sm" w="sm" type="none"/>
                      <a:tailEnd len="sm" w="sm" type="none"/>
                    </a:lnB>
                    <a:solidFill>
                      <a:schemeClr val="lt1"/>
                    </a:solidFill>
                  </a:tcPr>
                </a:tc>
              </a:tr>
            </a:tbl>
          </a:graphicData>
        </a:graphic>
      </p:graphicFrame>
      <p:sp>
        <p:nvSpPr>
          <p:cNvPr id="164" name="Google Shape;164;g229cda48268_0_185"/>
          <p:cNvSpPr/>
          <p:nvPr/>
        </p:nvSpPr>
        <p:spPr>
          <a:xfrm>
            <a:off x="760075" y="5805125"/>
            <a:ext cx="10671900" cy="7059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Key </a:t>
            </a:r>
            <a:r>
              <a:rPr b="1" lang="en-US" sz="2000">
                <a:solidFill>
                  <a:schemeClr val="lt1"/>
                </a:solidFill>
              </a:rPr>
              <a:t>Insight 2: Some factors have more </a:t>
            </a:r>
            <a:r>
              <a:rPr b="1" lang="en-US" sz="2000">
                <a:solidFill>
                  <a:schemeClr val="lt1"/>
                </a:solidFill>
              </a:rPr>
              <a:t>significant</a:t>
            </a:r>
            <a:r>
              <a:rPr b="1" lang="en-US" sz="2000">
                <a:solidFill>
                  <a:schemeClr val="lt1"/>
                </a:solidFill>
              </a:rPr>
              <a:t> influence to Attrition than others</a:t>
            </a:r>
            <a:endParaRPr b="1" sz="2000">
              <a:solidFill>
                <a:schemeClr val="lt1"/>
              </a:solidFill>
            </a:endParaRPr>
          </a:p>
        </p:txBody>
      </p:sp>
      <p:sp>
        <p:nvSpPr>
          <p:cNvPr id="165" name="Google Shape;165;g229cda48268_0_185"/>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
        <p:nvSpPr>
          <p:cNvPr id="166" name="Google Shape;166;g229cda48268_0_185"/>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chemeClr val="dk1"/>
              </a:buClr>
              <a:buSzPts val="1100"/>
              <a:buFont typeface="Arial"/>
              <a:buNone/>
            </a:pPr>
            <a:r>
              <a:rPr b="1" lang="en-US" sz="3150">
                <a:solidFill>
                  <a:srgbClr val="353535"/>
                </a:solidFill>
                <a:latin typeface="Roboto"/>
                <a:ea typeface="Roboto"/>
                <a:cs typeface="Roboto"/>
                <a:sym typeface="Roboto"/>
              </a:rPr>
              <a:t>Univariate Data Exploration and Visualisation</a:t>
            </a:r>
            <a:endParaRPr b="1" sz="3150">
              <a:solidFill>
                <a:srgbClr val="35353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29cda48268_0_172"/>
          <p:cNvSpPr/>
          <p:nvPr/>
        </p:nvSpPr>
        <p:spPr>
          <a:xfrm>
            <a:off x="1094975" y="3791425"/>
            <a:ext cx="2650975" cy="231737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29cda48268_0_172"/>
          <p:cNvSpPr/>
          <p:nvPr/>
        </p:nvSpPr>
        <p:spPr>
          <a:xfrm>
            <a:off x="1094975" y="2803375"/>
            <a:ext cx="2650975" cy="254182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29cda48268_0_172"/>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Feature Selection</a:t>
            </a:r>
            <a:endParaRPr b="0" i="0" sz="1800" u="none" cap="none" strike="noStrike">
              <a:solidFill>
                <a:schemeClr val="dk1"/>
              </a:solidFill>
              <a:latin typeface="Arial"/>
              <a:ea typeface="Arial"/>
              <a:cs typeface="Arial"/>
              <a:sym typeface="Arial"/>
            </a:endParaRPr>
          </a:p>
        </p:txBody>
      </p:sp>
      <p:sp>
        <p:nvSpPr>
          <p:cNvPr id="175" name="Google Shape;175;g229cda48268_0_172"/>
          <p:cNvSpPr/>
          <p:nvPr/>
        </p:nvSpPr>
        <p:spPr>
          <a:xfrm>
            <a:off x="1094975" y="1959425"/>
            <a:ext cx="2650975" cy="2665400"/>
          </a:xfrm>
          <a:prstGeom prst="flowChartOffpageConnector">
            <a:avLst/>
          </a:prstGeom>
          <a:solidFill>
            <a:srgbClr val="EFF7F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353535"/>
                </a:solidFill>
                <a:latin typeface="Roboto"/>
                <a:ea typeface="Roboto"/>
                <a:cs typeface="Roboto"/>
                <a:sym typeface="Roboto"/>
              </a:rPr>
              <a:t>Logistic </a:t>
            </a:r>
            <a:endParaRPr b="1" sz="3000">
              <a:solidFill>
                <a:srgbClr val="353535"/>
              </a:solidFill>
              <a:latin typeface="Roboto"/>
              <a:ea typeface="Roboto"/>
              <a:cs typeface="Roboto"/>
              <a:sym typeface="Roboto"/>
            </a:endParaRPr>
          </a:p>
          <a:p>
            <a:pPr indent="0" lvl="0" marL="0" rtl="0" algn="ctr">
              <a:spcBef>
                <a:spcPts val="0"/>
              </a:spcBef>
              <a:spcAft>
                <a:spcPts val="0"/>
              </a:spcAft>
              <a:buNone/>
            </a:pPr>
            <a:r>
              <a:rPr b="1" lang="en-US" sz="3000">
                <a:solidFill>
                  <a:srgbClr val="353535"/>
                </a:solidFill>
                <a:latin typeface="Roboto"/>
                <a:ea typeface="Roboto"/>
                <a:cs typeface="Roboto"/>
                <a:sym typeface="Roboto"/>
              </a:rPr>
              <a:t>Regression</a:t>
            </a:r>
            <a:endParaRPr b="1" sz="3000">
              <a:solidFill>
                <a:srgbClr val="353535"/>
              </a:solidFill>
              <a:latin typeface="Roboto"/>
              <a:ea typeface="Roboto"/>
              <a:cs typeface="Roboto"/>
              <a:sym typeface="Roboto"/>
            </a:endParaRPr>
          </a:p>
        </p:txBody>
      </p:sp>
      <p:sp>
        <p:nvSpPr>
          <p:cNvPr id="176" name="Google Shape;176;g229cda48268_0_172"/>
          <p:cNvSpPr txBox="1"/>
          <p:nvPr/>
        </p:nvSpPr>
        <p:spPr>
          <a:xfrm>
            <a:off x="4117825" y="1403688"/>
            <a:ext cx="7547700" cy="534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Roboto"/>
                <a:ea typeface="Roboto"/>
                <a:cs typeface="Roboto"/>
                <a:sym typeface="Roboto"/>
              </a:rPr>
              <a:t>Why?</a:t>
            </a:r>
            <a:endParaRPr sz="22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Remove features that exhibit high multicollinearity with other independent variables based on the Variation Inflation Factor (VIF)</a:t>
            </a:r>
            <a:endParaRPr sz="17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Variables dropped </a:t>
            </a:r>
            <a:endParaRPr sz="22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“Department”: Perfect Multicollinearity with Job Role</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“Job Level”: GVIF Score of 43.259 with Monthly Income</a:t>
            </a:r>
            <a:endParaRPr sz="17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2 Selection Conditions </a:t>
            </a:r>
            <a:endParaRPr sz="22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b="1" lang="en-US" sz="1700">
                <a:solidFill>
                  <a:srgbClr val="0944A1"/>
                </a:solidFill>
                <a:latin typeface="Roboto"/>
                <a:ea typeface="Roboto"/>
                <a:cs typeface="Roboto"/>
                <a:sym typeface="Roboto"/>
              </a:rPr>
              <a:t>p-values</a:t>
            </a:r>
            <a:r>
              <a:rPr lang="en-US" sz="1700">
                <a:latin typeface="Roboto"/>
                <a:ea typeface="Roboto"/>
                <a:cs typeface="Roboto"/>
                <a:sym typeface="Roboto"/>
              </a:rPr>
              <a:t> &lt; significance level of 0.05</a:t>
            </a:r>
            <a:endParaRPr sz="1700">
              <a:latin typeface="Roboto"/>
              <a:ea typeface="Roboto"/>
              <a:cs typeface="Roboto"/>
              <a:sym typeface="Roboto"/>
            </a:endParaRPr>
          </a:p>
          <a:p>
            <a:pPr indent="-336550" lvl="0" marL="457200" rtl="0" algn="l">
              <a:spcBef>
                <a:spcPts val="0"/>
              </a:spcBef>
              <a:spcAft>
                <a:spcPts val="0"/>
              </a:spcAft>
              <a:buSzPts val="1700"/>
              <a:buFont typeface="Roboto"/>
              <a:buAutoNum type="arabicPeriod"/>
            </a:pPr>
            <a:r>
              <a:rPr lang="en-US" sz="1700">
                <a:latin typeface="Roboto"/>
                <a:ea typeface="Roboto"/>
                <a:cs typeface="Roboto"/>
                <a:sym typeface="Roboto"/>
              </a:rPr>
              <a:t>high magnitude of </a:t>
            </a:r>
            <a:r>
              <a:rPr b="1" lang="en-US" sz="1700">
                <a:solidFill>
                  <a:srgbClr val="0944A1"/>
                </a:solidFill>
                <a:latin typeface="Roboto"/>
                <a:ea typeface="Roboto"/>
                <a:cs typeface="Roboto"/>
                <a:sym typeface="Roboto"/>
              </a:rPr>
              <a:t>coefficient estimates</a:t>
            </a:r>
            <a:r>
              <a:rPr lang="en-US" sz="1700">
                <a:latin typeface="Roboto"/>
                <a:ea typeface="Roboto"/>
                <a:cs typeface="Roboto"/>
                <a:sym typeface="Roboto"/>
              </a:rPr>
              <a:t> in the regression line</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17 Important Features</a:t>
            </a:r>
            <a:endParaRPr sz="22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pic>
        <p:nvPicPr>
          <p:cNvPr id="177" name="Google Shape;177;g229cda48268_0_172"/>
          <p:cNvPicPr preferRelativeResize="0"/>
          <p:nvPr/>
        </p:nvPicPr>
        <p:blipFill>
          <a:blip r:embed="rId3">
            <a:alphaModFix/>
          </a:blip>
          <a:stretch>
            <a:fillRect/>
          </a:stretch>
        </p:blipFill>
        <p:spPr>
          <a:xfrm>
            <a:off x="4252175" y="5150275"/>
            <a:ext cx="7279025" cy="958525"/>
          </a:xfrm>
          <a:prstGeom prst="rect">
            <a:avLst/>
          </a:prstGeom>
          <a:noFill/>
          <a:ln>
            <a:noFill/>
          </a:ln>
        </p:spPr>
      </p:pic>
      <p:sp>
        <p:nvSpPr>
          <p:cNvPr id="178" name="Google Shape;178;g229cda48268_0_17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29cda48268_0_240"/>
          <p:cNvSpPr/>
          <p:nvPr/>
        </p:nvSpPr>
        <p:spPr>
          <a:xfrm>
            <a:off x="1094975" y="3791425"/>
            <a:ext cx="2650975" cy="231737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29cda48268_0_240"/>
          <p:cNvSpPr/>
          <p:nvPr/>
        </p:nvSpPr>
        <p:spPr>
          <a:xfrm>
            <a:off x="1094975" y="2803375"/>
            <a:ext cx="2650975" cy="2541825"/>
          </a:xfrm>
          <a:prstGeom prst="flowChartOffpageConnector">
            <a:avLst/>
          </a:prstGeom>
          <a:solidFill>
            <a:srgbClr val="EFF7F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29cda48268_0_240"/>
          <p:cNvSpPr/>
          <p:nvPr/>
        </p:nvSpPr>
        <p:spPr>
          <a:xfrm>
            <a:off x="1094975" y="1075038"/>
            <a:ext cx="2650975" cy="254182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353535"/>
              </a:solidFill>
              <a:latin typeface="Roboto"/>
              <a:ea typeface="Roboto"/>
              <a:cs typeface="Roboto"/>
              <a:sym typeface="Roboto"/>
            </a:endParaRPr>
          </a:p>
        </p:txBody>
      </p:sp>
      <p:sp>
        <p:nvSpPr>
          <p:cNvPr id="187" name="Google Shape;187;g229cda48268_0_240"/>
          <p:cNvSpPr/>
          <p:nvPr/>
        </p:nvSpPr>
        <p:spPr>
          <a:xfrm>
            <a:off x="857175" y="1055875"/>
            <a:ext cx="3126600" cy="9324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29cda48268_0_240"/>
          <p:cNvSpPr txBox="1"/>
          <p:nvPr/>
        </p:nvSpPr>
        <p:spPr>
          <a:xfrm>
            <a:off x="920463" y="3711075"/>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353535"/>
                </a:solidFill>
                <a:latin typeface="Roboto"/>
                <a:ea typeface="Roboto"/>
                <a:cs typeface="Roboto"/>
                <a:sym typeface="Roboto"/>
              </a:rPr>
              <a:t>Random</a:t>
            </a:r>
            <a:r>
              <a:rPr b="1" lang="en-US" sz="3000">
                <a:solidFill>
                  <a:srgbClr val="353535"/>
                </a:solidFill>
                <a:latin typeface="Roboto"/>
                <a:ea typeface="Roboto"/>
                <a:cs typeface="Roboto"/>
                <a:sym typeface="Roboto"/>
              </a:rPr>
              <a:t> </a:t>
            </a:r>
            <a:endParaRPr b="1" sz="3000">
              <a:solidFill>
                <a:srgbClr val="353535"/>
              </a:solidFill>
              <a:latin typeface="Roboto"/>
              <a:ea typeface="Roboto"/>
              <a:cs typeface="Roboto"/>
              <a:sym typeface="Roboto"/>
            </a:endParaRPr>
          </a:p>
          <a:p>
            <a:pPr indent="0" lvl="0" marL="0" rtl="0" algn="ctr">
              <a:spcBef>
                <a:spcPts val="0"/>
              </a:spcBef>
              <a:spcAft>
                <a:spcPts val="0"/>
              </a:spcAft>
              <a:buNone/>
            </a:pPr>
            <a:r>
              <a:rPr b="1" lang="en-US" sz="3000">
                <a:solidFill>
                  <a:srgbClr val="353535"/>
                </a:solidFill>
                <a:latin typeface="Roboto"/>
                <a:ea typeface="Roboto"/>
                <a:cs typeface="Roboto"/>
                <a:sym typeface="Roboto"/>
              </a:rPr>
              <a:t>Forest</a:t>
            </a:r>
            <a:endParaRPr/>
          </a:p>
        </p:txBody>
      </p:sp>
      <p:sp>
        <p:nvSpPr>
          <p:cNvPr id="189" name="Google Shape;189;g229cda48268_0_240"/>
          <p:cNvSpPr txBox="1"/>
          <p:nvPr/>
        </p:nvSpPr>
        <p:spPr>
          <a:xfrm>
            <a:off x="4208925" y="1782000"/>
            <a:ext cx="6800400" cy="32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Roboto"/>
                <a:ea typeface="Roboto"/>
                <a:cs typeface="Roboto"/>
                <a:sym typeface="Roboto"/>
              </a:rPr>
              <a:t>Why?</a:t>
            </a:r>
            <a:endParaRPr sz="22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A</a:t>
            </a:r>
            <a:r>
              <a:rPr lang="en-US" sz="1700">
                <a:latin typeface="Roboto"/>
                <a:ea typeface="Roboto"/>
                <a:cs typeface="Roboto"/>
                <a:sym typeface="Roboto"/>
              </a:rPr>
              <a:t>utomatically and quickly filter through a large number of variables and remove unimportant features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Not affected by multicollinearity between factors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Selection Condition</a:t>
            </a:r>
            <a:endParaRPr sz="22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mean decrease in </a:t>
            </a:r>
            <a:r>
              <a:rPr b="1" lang="en-US" sz="1700">
                <a:solidFill>
                  <a:srgbClr val="0944A1"/>
                </a:solidFill>
                <a:latin typeface="Roboto"/>
                <a:ea typeface="Roboto"/>
                <a:cs typeface="Roboto"/>
                <a:sym typeface="Roboto"/>
              </a:rPr>
              <a:t>Accuracy </a:t>
            </a:r>
            <a:r>
              <a:rPr lang="en-US" sz="1700">
                <a:solidFill>
                  <a:srgbClr val="353535"/>
                </a:solidFill>
                <a:latin typeface="Roboto"/>
                <a:ea typeface="Roboto"/>
                <a:cs typeface="Roboto"/>
                <a:sym typeface="Roboto"/>
              </a:rPr>
              <a:t>and</a:t>
            </a:r>
            <a:r>
              <a:rPr b="1" lang="en-US" sz="1700">
                <a:solidFill>
                  <a:srgbClr val="0944A1"/>
                </a:solidFill>
                <a:latin typeface="Roboto"/>
                <a:ea typeface="Roboto"/>
                <a:cs typeface="Roboto"/>
                <a:sym typeface="Roboto"/>
              </a:rPr>
              <a:t> Gini Impurity </a:t>
            </a:r>
            <a:r>
              <a:rPr lang="en-US" sz="1700">
                <a:latin typeface="Roboto"/>
                <a:ea typeface="Roboto"/>
                <a:cs typeface="Roboto"/>
                <a:sym typeface="Roboto"/>
              </a:rPr>
              <a:t>when the influence of that variable is removed via permutation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19 Important Features</a:t>
            </a:r>
            <a:endParaRPr sz="22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pic>
        <p:nvPicPr>
          <p:cNvPr id="190" name="Google Shape;190;g229cda48268_0_240"/>
          <p:cNvPicPr preferRelativeResize="0"/>
          <p:nvPr/>
        </p:nvPicPr>
        <p:blipFill rotWithShape="1">
          <a:blip r:embed="rId3">
            <a:alphaModFix/>
          </a:blip>
          <a:srcRect b="0" l="0" r="0" t="0"/>
          <a:stretch/>
        </p:blipFill>
        <p:spPr>
          <a:xfrm>
            <a:off x="4208925" y="4703850"/>
            <a:ext cx="7146600" cy="995200"/>
          </a:xfrm>
          <a:prstGeom prst="rect">
            <a:avLst/>
          </a:prstGeom>
          <a:noFill/>
          <a:ln>
            <a:noFill/>
          </a:ln>
        </p:spPr>
      </p:pic>
      <p:sp>
        <p:nvSpPr>
          <p:cNvPr id="191" name="Google Shape;191;g229cda48268_0_24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
        <p:nvSpPr>
          <p:cNvPr id="192" name="Google Shape;192;g229cda48268_0_240"/>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Feature Selection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29cda48268_0_252"/>
          <p:cNvSpPr/>
          <p:nvPr/>
        </p:nvSpPr>
        <p:spPr>
          <a:xfrm>
            <a:off x="1094975" y="3791425"/>
            <a:ext cx="2650975" cy="2317375"/>
          </a:xfrm>
          <a:prstGeom prst="flowChartOffpageConnector">
            <a:avLst/>
          </a:prstGeom>
          <a:solidFill>
            <a:srgbClr val="EFF7F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29cda48268_0_252"/>
          <p:cNvSpPr/>
          <p:nvPr/>
        </p:nvSpPr>
        <p:spPr>
          <a:xfrm>
            <a:off x="1094975" y="1812775"/>
            <a:ext cx="2650975" cy="254182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29cda48268_0_252"/>
          <p:cNvSpPr/>
          <p:nvPr/>
        </p:nvSpPr>
        <p:spPr>
          <a:xfrm>
            <a:off x="1094975" y="1075038"/>
            <a:ext cx="2650975" cy="2541825"/>
          </a:xfrm>
          <a:prstGeom prst="flowChartOffpageConnector">
            <a:avLst/>
          </a:prstGeom>
          <a:solidFill>
            <a:srgbClr val="307B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353535"/>
              </a:solidFill>
              <a:latin typeface="Roboto"/>
              <a:ea typeface="Roboto"/>
              <a:cs typeface="Roboto"/>
              <a:sym typeface="Roboto"/>
            </a:endParaRPr>
          </a:p>
        </p:txBody>
      </p:sp>
      <p:sp>
        <p:nvSpPr>
          <p:cNvPr id="201" name="Google Shape;201;g229cda48268_0_252"/>
          <p:cNvSpPr/>
          <p:nvPr/>
        </p:nvSpPr>
        <p:spPr>
          <a:xfrm>
            <a:off x="857175" y="1055875"/>
            <a:ext cx="3126600" cy="9324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9cda48268_0_252"/>
          <p:cNvSpPr txBox="1"/>
          <p:nvPr/>
        </p:nvSpPr>
        <p:spPr>
          <a:xfrm>
            <a:off x="920463" y="4523450"/>
            <a:ext cx="3000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353535"/>
                </a:solidFill>
                <a:latin typeface="Roboto"/>
                <a:ea typeface="Roboto"/>
                <a:cs typeface="Roboto"/>
                <a:sym typeface="Roboto"/>
              </a:rPr>
              <a:t>Final Key</a:t>
            </a:r>
            <a:r>
              <a:rPr b="1" lang="en-US" sz="3000">
                <a:solidFill>
                  <a:srgbClr val="353535"/>
                </a:solidFill>
                <a:latin typeface="Roboto"/>
                <a:ea typeface="Roboto"/>
                <a:cs typeface="Roboto"/>
                <a:sym typeface="Roboto"/>
              </a:rPr>
              <a:t> </a:t>
            </a:r>
            <a:endParaRPr b="1" sz="3000">
              <a:solidFill>
                <a:srgbClr val="353535"/>
              </a:solidFill>
              <a:latin typeface="Roboto"/>
              <a:ea typeface="Roboto"/>
              <a:cs typeface="Roboto"/>
              <a:sym typeface="Roboto"/>
            </a:endParaRPr>
          </a:p>
          <a:p>
            <a:pPr indent="0" lvl="0" marL="0" rtl="0" algn="ctr">
              <a:spcBef>
                <a:spcPts val="0"/>
              </a:spcBef>
              <a:spcAft>
                <a:spcPts val="0"/>
              </a:spcAft>
              <a:buNone/>
            </a:pPr>
            <a:r>
              <a:rPr b="1" lang="en-US" sz="3000">
                <a:solidFill>
                  <a:srgbClr val="353535"/>
                </a:solidFill>
                <a:latin typeface="Roboto"/>
                <a:ea typeface="Roboto"/>
                <a:cs typeface="Roboto"/>
                <a:sym typeface="Roboto"/>
              </a:rPr>
              <a:t>Predictors</a:t>
            </a:r>
            <a:endParaRPr b="1" sz="3000">
              <a:solidFill>
                <a:srgbClr val="353535"/>
              </a:solidFill>
              <a:latin typeface="Roboto"/>
              <a:ea typeface="Roboto"/>
              <a:cs typeface="Roboto"/>
              <a:sym typeface="Roboto"/>
            </a:endParaRPr>
          </a:p>
          <a:p>
            <a:pPr indent="0" lvl="0" marL="0" rtl="0" algn="ctr">
              <a:spcBef>
                <a:spcPts val="0"/>
              </a:spcBef>
              <a:spcAft>
                <a:spcPts val="0"/>
              </a:spcAft>
              <a:buNone/>
            </a:pPr>
            <a:r>
              <a:t/>
            </a:r>
            <a:endParaRPr/>
          </a:p>
        </p:txBody>
      </p:sp>
      <p:sp>
        <p:nvSpPr>
          <p:cNvPr id="203" name="Google Shape;203;g229cda48268_0_252"/>
          <p:cNvSpPr txBox="1"/>
          <p:nvPr/>
        </p:nvSpPr>
        <p:spPr>
          <a:xfrm>
            <a:off x="4227525" y="1607275"/>
            <a:ext cx="73563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Roboto"/>
                <a:ea typeface="Roboto"/>
                <a:cs typeface="Roboto"/>
                <a:sym typeface="Roboto"/>
              </a:rPr>
              <a:t>Why?</a:t>
            </a:r>
            <a:endParaRPr sz="22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Remove unimportant/irrelevant features can improve accuracy</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Lower computational costs and time</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US" sz="2200">
                <a:latin typeface="Roboto"/>
                <a:ea typeface="Roboto"/>
                <a:cs typeface="Roboto"/>
                <a:sym typeface="Roboto"/>
              </a:rPr>
              <a:t>13 c</a:t>
            </a:r>
            <a:r>
              <a:rPr lang="en-US" sz="2200">
                <a:latin typeface="Roboto"/>
                <a:ea typeface="Roboto"/>
                <a:cs typeface="Roboto"/>
                <a:sym typeface="Roboto"/>
              </a:rPr>
              <a:t>ommon variables in both sets of variable importance </a:t>
            </a:r>
            <a:endParaRPr sz="2200">
              <a:latin typeface="Roboto"/>
              <a:ea typeface="Roboto"/>
              <a:cs typeface="Roboto"/>
              <a:sym typeface="Roboto"/>
            </a:endParaRPr>
          </a:p>
        </p:txBody>
      </p:sp>
      <p:pic>
        <p:nvPicPr>
          <p:cNvPr id="204" name="Google Shape;204;g229cda48268_0_252"/>
          <p:cNvPicPr preferRelativeResize="0"/>
          <p:nvPr/>
        </p:nvPicPr>
        <p:blipFill>
          <a:blip r:embed="rId3">
            <a:alphaModFix/>
          </a:blip>
          <a:stretch>
            <a:fillRect/>
          </a:stretch>
        </p:blipFill>
        <p:spPr>
          <a:xfrm>
            <a:off x="4339812" y="3171050"/>
            <a:ext cx="7131726" cy="868600"/>
          </a:xfrm>
          <a:prstGeom prst="rect">
            <a:avLst/>
          </a:prstGeom>
          <a:noFill/>
          <a:ln>
            <a:noFill/>
          </a:ln>
        </p:spPr>
      </p:pic>
      <p:sp>
        <p:nvSpPr>
          <p:cNvPr id="205" name="Google Shape;205;g229cda48268_0_252"/>
          <p:cNvSpPr/>
          <p:nvPr/>
        </p:nvSpPr>
        <p:spPr>
          <a:xfrm>
            <a:off x="5547842" y="4371050"/>
            <a:ext cx="1459800" cy="1349700"/>
          </a:xfrm>
          <a:prstGeom prst="roundRect">
            <a:avLst>
              <a:gd fmla="val 16667" name="adj"/>
            </a:avLst>
          </a:prstGeom>
          <a:solidFill>
            <a:srgbClr val="F6F8FE"/>
          </a:solid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rgbClr val="0944A1"/>
                </a:solidFill>
                <a:latin typeface="Roboto"/>
                <a:ea typeface="Roboto"/>
                <a:cs typeface="Roboto"/>
                <a:sym typeface="Roboto"/>
              </a:rPr>
              <a:t>Test</a:t>
            </a:r>
            <a:endParaRPr b="1" sz="1500">
              <a:solidFill>
                <a:srgbClr val="0944A1"/>
              </a:solidFill>
              <a:latin typeface="Roboto"/>
              <a:ea typeface="Roboto"/>
              <a:cs typeface="Roboto"/>
              <a:sym typeface="Roboto"/>
            </a:endParaRPr>
          </a:p>
          <a:p>
            <a:pPr indent="0" lvl="0" marL="0" rtl="0" algn="ctr">
              <a:spcBef>
                <a:spcPts val="0"/>
              </a:spcBef>
              <a:spcAft>
                <a:spcPts val="0"/>
              </a:spcAft>
              <a:buNone/>
            </a:pPr>
            <a:r>
              <a:rPr b="1" lang="en-US" sz="1500">
                <a:solidFill>
                  <a:srgbClr val="0944A1"/>
                </a:solidFill>
                <a:latin typeface="Roboto"/>
                <a:ea typeface="Roboto"/>
                <a:cs typeface="Roboto"/>
                <a:sym typeface="Roboto"/>
              </a:rPr>
              <a:t>Accuracy</a:t>
            </a:r>
            <a:endParaRPr b="1" sz="1500">
              <a:solidFill>
                <a:srgbClr val="0944A1"/>
              </a:solidFill>
              <a:latin typeface="Roboto"/>
              <a:ea typeface="Roboto"/>
              <a:cs typeface="Roboto"/>
              <a:sym typeface="Roboto"/>
            </a:endParaRPr>
          </a:p>
          <a:p>
            <a:pPr indent="0" lvl="0" marL="0" rtl="0" algn="l">
              <a:spcBef>
                <a:spcPts val="0"/>
              </a:spcBef>
              <a:spcAft>
                <a:spcPts val="0"/>
              </a:spcAft>
              <a:buNone/>
            </a:pPr>
            <a:r>
              <a:rPr b="1" lang="en-US" sz="2700">
                <a:solidFill>
                  <a:srgbClr val="0944A1"/>
                </a:solidFill>
                <a:latin typeface="Roboto"/>
                <a:ea typeface="Roboto"/>
                <a:cs typeface="Roboto"/>
                <a:sym typeface="Roboto"/>
              </a:rPr>
              <a:t>86.39%</a:t>
            </a:r>
            <a:endParaRPr b="1" sz="2700">
              <a:solidFill>
                <a:srgbClr val="0944A1"/>
              </a:solidFill>
              <a:latin typeface="Roboto"/>
              <a:ea typeface="Roboto"/>
              <a:cs typeface="Roboto"/>
              <a:sym typeface="Roboto"/>
            </a:endParaRPr>
          </a:p>
        </p:txBody>
      </p:sp>
      <p:sp>
        <p:nvSpPr>
          <p:cNvPr id="206" name="Google Shape;206;g229cda48268_0_252"/>
          <p:cNvSpPr/>
          <p:nvPr/>
        </p:nvSpPr>
        <p:spPr>
          <a:xfrm>
            <a:off x="8476478" y="4371050"/>
            <a:ext cx="1459800" cy="1349700"/>
          </a:xfrm>
          <a:prstGeom prst="roundRect">
            <a:avLst>
              <a:gd fmla="val 16667" name="adj"/>
            </a:avLst>
          </a:prstGeom>
          <a:solidFill>
            <a:srgbClr val="F6F8FE"/>
          </a:solid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rgbClr val="0944A1"/>
                </a:solidFill>
                <a:latin typeface="Roboto"/>
                <a:ea typeface="Roboto"/>
                <a:cs typeface="Roboto"/>
                <a:sym typeface="Roboto"/>
              </a:rPr>
              <a:t>Test</a:t>
            </a:r>
            <a:endParaRPr b="1" sz="1500">
              <a:solidFill>
                <a:srgbClr val="0944A1"/>
              </a:solidFill>
              <a:latin typeface="Roboto"/>
              <a:ea typeface="Roboto"/>
              <a:cs typeface="Roboto"/>
              <a:sym typeface="Roboto"/>
            </a:endParaRPr>
          </a:p>
          <a:p>
            <a:pPr indent="0" lvl="0" marL="0" rtl="0" algn="ctr">
              <a:spcBef>
                <a:spcPts val="0"/>
              </a:spcBef>
              <a:spcAft>
                <a:spcPts val="0"/>
              </a:spcAft>
              <a:buNone/>
            </a:pPr>
            <a:r>
              <a:rPr b="1" lang="en-US" sz="1500">
                <a:solidFill>
                  <a:srgbClr val="0944A1"/>
                </a:solidFill>
                <a:latin typeface="Roboto"/>
                <a:ea typeface="Roboto"/>
                <a:cs typeface="Roboto"/>
                <a:sym typeface="Roboto"/>
              </a:rPr>
              <a:t>Accuracy</a:t>
            </a:r>
            <a:endParaRPr b="1" sz="1500">
              <a:solidFill>
                <a:srgbClr val="0944A1"/>
              </a:solidFill>
              <a:latin typeface="Roboto"/>
              <a:ea typeface="Roboto"/>
              <a:cs typeface="Roboto"/>
              <a:sym typeface="Roboto"/>
            </a:endParaRPr>
          </a:p>
          <a:p>
            <a:pPr indent="0" lvl="0" marL="0" rtl="0" algn="l">
              <a:spcBef>
                <a:spcPts val="0"/>
              </a:spcBef>
              <a:spcAft>
                <a:spcPts val="0"/>
              </a:spcAft>
              <a:buNone/>
            </a:pPr>
            <a:r>
              <a:rPr b="1" lang="en-US" sz="2700">
                <a:solidFill>
                  <a:srgbClr val="0944A1"/>
                </a:solidFill>
                <a:latin typeface="Roboto"/>
                <a:ea typeface="Roboto"/>
                <a:cs typeface="Roboto"/>
                <a:sym typeface="Roboto"/>
              </a:rPr>
              <a:t>87.07%</a:t>
            </a:r>
            <a:endParaRPr b="1" sz="2700">
              <a:solidFill>
                <a:srgbClr val="0944A1"/>
              </a:solidFill>
              <a:latin typeface="Roboto"/>
              <a:ea typeface="Roboto"/>
              <a:cs typeface="Roboto"/>
              <a:sym typeface="Roboto"/>
            </a:endParaRPr>
          </a:p>
        </p:txBody>
      </p:sp>
      <p:cxnSp>
        <p:nvCxnSpPr>
          <p:cNvPr id="207" name="Google Shape;207;g229cda48268_0_252"/>
          <p:cNvCxnSpPr>
            <a:stCxn id="205" idx="3"/>
            <a:endCxn id="206" idx="1"/>
          </p:cNvCxnSpPr>
          <p:nvPr/>
        </p:nvCxnSpPr>
        <p:spPr>
          <a:xfrm>
            <a:off x="7007642" y="5045900"/>
            <a:ext cx="1468800" cy="0"/>
          </a:xfrm>
          <a:prstGeom prst="straightConnector1">
            <a:avLst/>
          </a:prstGeom>
          <a:noFill/>
          <a:ln cap="flat" cmpd="sng" w="28575">
            <a:solidFill>
              <a:schemeClr val="dk2"/>
            </a:solidFill>
            <a:prstDash val="solid"/>
            <a:round/>
            <a:headEnd len="med" w="med" type="none"/>
            <a:tailEnd len="med" w="med" type="triangle"/>
          </a:ln>
        </p:spPr>
      </p:cxnSp>
      <p:sp>
        <p:nvSpPr>
          <p:cNvPr id="208" name="Google Shape;208;g229cda48268_0_252"/>
          <p:cNvSpPr txBox="1"/>
          <p:nvPr/>
        </p:nvSpPr>
        <p:spPr>
          <a:xfrm>
            <a:off x="5004699" y="5847042"/>
            <a:ext cx="547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26 Features			  	   13 Features</a:t>
            </a:r>
            <a:endParaRPr sz="2000"/>
          </a:p>
        </p:txBody>
      </p:sp>
      <p:sp>
        <p:nvSpPr>
          <p:cNvPr id="209" name="Google Shape;209;g229cda48268_0_25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
        <p:nvSpPr>
          <p:cNvPr id="210" name="Google Shape;210;g229cda48268_0_252"/>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Feature Selection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pic>
        <p:nvPicPr>
          <p:cNvPr descr="preencoded.png" id="216" name="Google Shape;216;p3"/>
          <p:cNvPicPr preferRelativeResize="0"/>
          <p:nvPr/>
        </p:nvPicPr>
        <p:blipFill rotWithShape="1">
          <a:blip r:embed="rId3">
            <a:alphaModFix/>
          </a:blip>
          <a:srcRect b="4065" l="-10282" r="-10282" t="0"/>
          <a:stretch/>
        </p:blipFill>
        <p:spPr>
          <a:xfrm>
            <a:off x="476131" y="476131"/>
            <a:ext cx="6760749" cy="5913546"/>
          </a:xfrm>
          <a:prstGeom prst="rect">
            <a:avLst/>
          </a:prstGeom>
          <a:noFill/>
          <a:ln>
            <a:noFill/>
          </a:ln>
        </p:spPr>
      </p:pic>
      <p:sp>
        <p:nvSpPr>
          <p:cNvPr id="217" name="Google Shape;217;p3"/>
          <p:cNvSpPr/>
          <p:nvPr/>
        </p:nvSpPr>
        <p:spPr>
          <a:xfrm>
            <a:off x="7365495" y="2458324"/>
            <a:ext cx="4315800" cy="926100"/>
          </a:xfrm>
          <a:prstGeom prst="rect">
            <a:avLst/>
          </a:prstGeom>
          <a:noFill/>
          <a:ln>
            <a:noFill/>
          </a:ln>
        </p:spPr>
        <p:txBody>
          <a:bodyPr anchorCtr="0" anchor="t" bIns="0" lIns="0" spcFirstLastPara="1" rIns="0" wrap="square" tIns="0">
            <a:noAutofit/>
          </a:bodyPr>
          <a:lstStyle/>
          <a:p>
            <a:pPr indent="0" lvl="0" marL="0" marR="0" rtl="0" algn="l">
              <a:lnSpc>
                <a:spcPct val="106509"/>
              </a:lnSpc>
              <a:spcBef>
                <a:spcPts val="0"/>
              </a:spcBef>
              <a:spcAft>
                <a:spcPts val="0"/>
              </a:spcAft>
              <a:buClr>
                <a:srgbClr val="0052FF"/>
              </a:buClr>
              <a:buSzPts val="6851"/>
              <a:buFont typeface="Roboto"/>
              <a:buNone/>
            </a:pPr>
            <a:r>
              <a:rPr b="1" lang="en-US" sz="6851">
                <a:solidFill>
                  <a:srgbClr val="0052FF"/>
                </a:solidFill>
                <a:latin typeface="Roboto"/>
                <a:ea typeface="Roboto"/>
                <a:cs typeface="Roboto"/>
                <a:sym typeface="Roboto"/>
              </a:rPr>
              <a:t>3 Models</a:t>
            </a:r>
            <a:endParaRPr b="0" i="0" sz="1800" u="none" cap="none" strike="noStrike">
              <a:solidFill>
                <a:schemeClr val="dk1"/>
              </a:solidFill>
              <a:latin typeface="Arial"/>
              <a:ea typeface="Arial"/>
              <a:cs typeface="Arial"/>
              <a:sym typeface="Arial"/>
            </a:endParaRPr>
          </a:p>
        </p:txBody>
      </p:sp>
      <p:sp>
        <p:nvSpPr>
          <p:cNvPr id="218" name="Google Shape;218;p3"/>
          <p:cNvSpPr/>
          <p:nvPr/>
        </p:nvSpPr>
        <p:spPr>
          <a:xfrm>
            <a:off x="7365495" y="3423530"/>
            <a:ext cx="4315800" cy="908400"/>
          </a:xfrm>
          <a:prstGeom prst="rect">
            <a:avLst/>
          </a:prstGeom>
          <a:noFill/>
          <a:ln>
            <a:noFill/>
          </a:ln>
        </p:spPr>
        <p:txBody>
          <a:bodyPr anchorCtr="0" anchor="t" bIns="0" lIns="0" spcFirstLastPara="1" rIns="0" wrap="square" tIns="0">
            <a:noAutofit/>
          </a:bodyPr>
          <a:lstStyle/>
          <a:p>
            <a:pPr indent="0" lvl="0" marL="0" marR="0" rtl="0" algn="l">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Evaluation &amp; Decision</a:t>
            </a:r>
            <a:endParaRPr b="0" i="0" sz="1800" u="none" cap="none" strike="noStrike">
              <a:solidFill>
                <a:schemeClr val="dk1"/>
              </a:solidFill>
              <a:latin typeface="Arial"/>
              <a:ea typeface="Arial"/>
              <a:cs typeface="Arial"/>
              <a:sym typeface="Arial"/>
            </a:endParaRPr>
          </a:p>
        </p:txBody>
      </p:sp>
      <p:pic>
        <p:nvPicPr>
          <p:cNvPr descr="preencoded.png" id="219" name="Google Shape;219;p3"/>
          <p:cNvPicPr preferRelativeResize="0"/>
          <p:nvPr/>
        </p:nvPicPr>
        <p:blipFill rotWithShape="1">
          <a:blip r:embed="rId4">
            <a:alphaModFix/>
          </a:blip>
          <a:srcRect b="0" l="0" r="0" t="0"/>
          <a:stretch/>
        </p:blipFill>
        <p:spPr>
          <a:xfrm>
            <a:off x="11179554" y="6540815"/>
            <a:ext cx="866558" cy="154810"/>
          </a:xfrm>
          <a:prstGeom prst="rect">
            <a:avLst/>
          </a:prstGeom>
          <a:noFill/>
          <a:ln>
            <a:noFill/>
          </a:ln>
        </p:spPr>
      </p:pic>
      <p:sp>
        <p:nvSpPr>
          <p:cNvPr id="220" name="Google Shape;220;p3"/>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229cda48234_0_0" title="Points scored"/>
          <p:cNvPicPr preferRelativeResize="0"/>
          <p:nvPr/>
        </p:nvPicPr>
        <p:blipFill rotWithShape="1">
          <a:blip r:embed="rId3">
            <a:alphaModFix/>
          </a:blip>
          <a:srcRect b="4923" l="3180" r="19245" t="5398"/>
          <a:stretch/>
        </p:blipFill>
        <p:spPr>
          <a:xfrm>
            <a:off x="114288" y="2231450"/>
            <a:ext cx="3258375" cy="2395100"/>
          </a:xfrm>
          <a:prstGeom prst="rect">
            <a:avLst/>
          </a:prstGeom>
          <a:noFill/>
          <a:ln>
            <a:noFill/>
          </a:ln>
        </p:spPr>
      </p:pic>
      <p:sp>
        <p:nvSpPr>
          <p:cNvPr id="227" name="Google Shape;227;g229cda48234_0_0"/>
          <p:cNvSpPr/>
          <p:nvPr/>
        </p:nvSpPr>
        <p:spPr>
          <a:xfrm>
            <a:off x="0" y="3969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Aim</a:t>
            </a:r>
            <a:endParaRPr b="1" sz="3150">
              <a:solidFill>
                <a:srgbClr val="353535"/>
              </a:solidFill>
              <a:latin typeface="Roboto"/>
              <a:ea typeface="Roboto"/>
              <a:cs typeface="Roboto"/>
              <a:sym typeface="Roboto"/>
            </a:endParaRPr>
          </a:p>
        </p:txBody>
      </p:sp>
      <p:sp>
        <p:nvSpPr>
          <p:cNvPr id="228" name="Google Shape;228;g229cda48234_0_0"/>
          <p:cNvSpPr/>
          <p:nvPr/>
        </p:nvSpPr>
        <p:spPr>
          <a:xfrm>
            <a:off x="3490263" y="3167250"/>
            <a:ext cx="727200" cy="523500"/>
          </a:xfrm>
          <a:prstGeom prst="rightArrow">
            <a:avLst>
              <a:gd fmla="val 50000" name="adj1"/>
              <a:gd fmla="val 50000"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44A1"/>
              </a:solidFill>
              <a:highlight>
                <a:srgbClr val="0052FF"/>
              </a:highlight>
            </a:endParaRPr>
          </a:p>
        </p:txBody>
      </p:sp>
      <p:sp>
        <p:nvSpPr>
          <p:cNvPr id="229" name="Google Shape;229;g229cda48234_0_0"/>
          <p:cNvSpPr/>
          <p:nvPr/>
        </p:nvSpPr>
        <p:spPr>
          <a:xfrm>
            <a:off x="7744388" y="3167213"/>
            <a:ext cx="727200" cy="523500"/>
          </a:xfrm>
          <a:prstGeom prst="rightArrow">
            <a:avLst>
              <a:gd fmla="val 50000" name="adj1"/>
              <a:gd fmla="val 50000"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0944A1"/>
              </a:solidFill>
              <a:highlight>
                <a:srgbClr val="0052FF"/>
              </a:highlight>
            </a:endParaRPr>
          </a:p>
        </p:txBody>
      </p:sp>
      <p:pic>
        <p:nvPicPr>
          <p:cNvPr id="230" name="Google Shape;230;g229cda48234_0_0"/>
          <p:cNvPicPr preferRelativeResize="0"/>
          <p:nvPr/>
        </p:nvPicPr>
        <p:blipFill>
          <a:blip r:embed="rId4">
            <a:alphaModFix/>
          </a:blip>
          <a:stretch>
            <a:fillRect/>
          </a:stretch>
        </p:blipFill>
        <p:spPr>
          <a:xfrm>
            <a:off x="8589188" y="2125425"/>
            <a:ext cx="3485525" cy="2607150"/>
          </a:xfrm>
          <a:prstGeom prst="rect">
            <a:avLst/>
          </a:prstGeom>
          <a:noFill/>
          <a:ln>
            <a:noFill/>
          </a:ln>
        </p:spPr>
      </p:pic>
      <p:grpSp>
        <p:nvGrpSpPr>
          <p:cNvPr id="231" name="Google Shape;231;g229cda48234_0_0"/>
          <p:cNvGrpSpPr/>
          <p:nvPr/>
        </p:nvGrpSpPr>
        <p:grpSpPr>
          <a:xfrm>
            <a:off x="4335062" y="2912000"/>
            <a:ext cx="3291725" cy="1033925"/>
            <a:chOff x="4220775" y="2912000"/>
            <a:chExt cx="3291725" cy="1033925"/>
          </a:xfrm>
        </p:grpSpPr>
        <p:sp>
          <p:nvSpPr>
            <p:cNvPr id="232" name="Google Shape;232;g229cda48234_0_0"/>
            <p:cNvSpPr/>
            <p:nvPr/>
          </p:nvSpPr>
          <p:spPr>
            <a:xfrm>
              <a:off x="4220775" y="2912000"/>
              <a:ext cx="1156400" cy="1033850"/>
            </a:xfrm>
            <a:prstGeom prst="flowChartOnlineStorage">
              <a:avLst/>
            </a:prstGeom>
            <a:solidFill>
              <a:schemeClr val="lt1"/>
            </a:solid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57150" rtl="0" algn="l">
                <a:spcBef>
                  <a:spcPts val="0"/>
                </a:spcBef>
                <a:spcAft>
                  <a:spcPts val="0"/>
                </a:spcAft>
                <a:buNone/>
              </a:pPr>
              <a:r>
                <a:rPr b="1" lang="en-US" sz="1200">
                  <a:latin typeface="Roboto"/>
                  <a:ea typeface="Roboto"/>
                  <a:cs typeface="Roboto"/>
                  <a:sym typeface="Roboto"/>
                </a:rPr>
                <a:t>CART</a:t>
              </a:r>
              <a:endParaRPr b="1" sz="1200">
                <a:latin typeface="Roboto"/>
                <a:ea typeface="Roboto"/>
                <a:cs typeface="Roboto"/>
                <a:sym typeface="Roboto"/>
              </a:endParaRPr>
            </a:p>
          </p:txBody>
        </p:sp>
        <p:sp>
          <p:nvSpPr>
            <p:cNvPr id="233" name="Google Shape;233;g229cda48234_0_0"/>
            <p:cNvSpPr/>
            <p:nvPr/>
          </p:nvSpPr>
          <p:spPr>
            <a:xfrm>
              <a:off x="7070900" y="2912025"/>
              <a:ext cx="441600" cy="1033800"/>
            </a:xfrm>
            <a:prstGeom prst="flowChartConnector">
              <a:avLst/>
            </a:prstGeom>
            <a:no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29cda48234_0_0"/>
            <p:cNvSpPr/>
            <p:nvPr/>
          </p:nvSpPr>
          <p:spPr>
            <a:xfrm>
              <a:off x="5178075" y="2912075"/>
              <a:ext cx="1156400" cy="1033850"/>
            </a:xfrm>
            <a:prstGeom prst="flowChartOnlineStorage">
              <a:avLst/>
            </a:prstGeom>
            <a:solidFill>
              <a:schemeClr val="lt1"/>
            </a:solid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MARS</a:t>
              </a:r>
              <a:endParaRPr b="1" sz="1200">
                <a:latin typeface="Roboto"/>
                <a:ea typeface="Roboto"/>
                <a:cs typeface="Roboto"/>
                <a:sym typeface="Roboto"/>
              </a:endParaRPr>
            </a:p>
          </p:txBody>
        </p:sp>
        <p:sp>
          <p:nvSpPr>
            <p:cNvPr id="235" name="Google Shape;235;g229cda48234_0_0"/>
            <p:cNvSpPr/>
            <p:nvPr/>
          </p:nvSpPr>
          <p:spPr>
            <a:xfrm>
              <a:off x="6120275" y="2912075"/>
              <a:ext cx="1156400" cy="1033850"/>
            </a:xfrm>
            <a:prstGeom prst="flowChartOnlineStorage">
              <a:avLst/>
            </a:prstGeom>
            <a:solidFill>
              <a:schemeClr val="lt1"/>
            </a:solidFill>
            <a:ln cap="flat" cmpd="sng" w="19050">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Roboto"/>
                  <a:ea typeface="Roboto"/>
                  <a:cs typeface="Roboto"/>
                  <a:sym typeface="Roboto"/>
                </a:rPr>
                <a:t>Random Forest</a:t>
              </a:r>
              <a:endParaRPr b="1" sz="1200">
                <a:latin typeface="Roboto"/>
                <a:ea typeface="Roboto"/>
                <a:cs typeface="Roboto"/>
                <a:sym typeface="Roboto"/>
              </a:endParaRPr>
            </a:p>
          </p:txBody>
        </p:sp>
      </p:grpSp>
      <p:sp>
        <p:nvSpPr>
          <p:cNvPr id="236" name="Google Shape;236;g229cda48234_0_0"/>
          <p:cNvSpPr txBox="1"/>
          <p:nvPr/>
        </p:nvSpPr>
        <p:spPr>
          <a:xfrm>
            <a:off x="4857750" y="2073075"/>
            <a:ext cx="247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Testing and Training through 3 Models</a:t>
            </a:r>
            <a:endParaRPr b="1">
              <a:latin typeface="Roboto"/>
              <a:ea typeface="Roboto"/>
              <a:cs typeface="Roboto"/>
              <a:sym typeface="Roboto"/>
            </a:endParaRPr>
          </a:p>
        </p:txBody>
      </p:sp>
      <p:sp>
        <p:nvSpPr>
          <p:cNvPr id="237" name="Google Shape;237;g229cda48234_0_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229cda48234_0_4" title="Points scored"/>
          <p:cNvPicPr preferRelativeResize="0"/>
          <p:nvPr/>
        </p:nvPicPr>
        <p:blipFill rotWithShape="1">
          <a:blip r:embed="rId3">
            <a:alphaModFix/>
          </a:blip>
          <a:srcRect b="5155" l="2877" r="12726" t="5654"/>
          <a:stretch/>
        </p:blipFill>
        <p:spPr>
          <a:xfrm>
            <a:off x="4273525" y="4290550"/>
            <a:ext cx="3644949" cy="2381976"/>
          </a:xfrm>
          <a:prstGeom prst="rect">
            <a:avLst/>
          </a:prstGeom>
          <a:noFill/>
          <a:ln>
            <a:noFill/>
          </a:ln>
        </p:spPr>
      </p:pic>
      <p:sp>
        <p:nvSpPr>
          <p:cNvPr id="244" name="Google Shape;244;g229cda48234_0_4"/>
          <p:cNvSpPr/>
          <p:nvPr/>
        </p:nvSpPr>
        <p:spPr>
          <a:xfrm>
            <a:off x="0" y="3969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Balancing the Dataset</a:t>
            </a:r>
            <a:endParaRPr b="1" sz="3150">
              <a:solidFill>
                <a:srgbClr val="353535"/>
              </a:solidFill>
              <a:latin typeface="Roboto"/>
              <a:ea typeface="Roboto"/>
              <a:cs typeface="Roboto"/>
              <a:sym typeface="Roboto"/>
            </a:endParaRPr>
          </a:p>
        </p:txBody>
      </p:sp>
      <p:grpSp>
        <p:nvGrpSpPr>
          <p:cNvPr id="245" name="Google Shape;245;g229cda48234_0_4"/>
          <p:cNvGrpSpPr/>
          <p:nvPr/>
        </p:nvGrpSpPr>
        <p:grpSpPr>
          <a:xfrm>
            <a:off x="1618763" y="1273575"/>
            <a:ext cx="8951475" cy="2395100"/>
            <a:chOff x="326850" y="1523100"/>
            <a:chExt cx="8951475" cy="2395100"/>
          </a:xfrm>
        </p:grpSpPr>
        <p:pic>
          <p:nvPicPr>
            <p:cNvPr id="246" name="Google Shape;246;g229cda48234_0_4" title="Points scored"/>
            <p:cNvPicPr preferRelativeResize="0"/>
            <p:nvPr/>
          </p:nvPicPr>
          <p:blipFill rotWithShape="1">
            <a:blip r:embed="rId4">
              <a:alphaModFix/>
            </a:blip>
            <a:srcRect b="5164" l="3026" r="22430" t="5645"/>
            <a:stretch/>
          </p:blipFill>
          <p:spPr>
            <a:xfrm>
              <a:off x="6058725" y="1529650"/>
              <a:ext cx="3219600" cy="2381976"/>
            </a:xfrm>
            <a:prstGeom prst="rect">
              <a:avLst/>
            </a:prstGeom>
            <a:noFill/>
            <a:ln>
              <a:noFill/>
            </a:ln>
          </p:spPr>
        </p:pic>
        <p:sp>
          <p:nvSpPr>
            <p:cNvPr id="247" name="Google Shape;247;g229cda48234_0_4"/>
            <p:cNvSpPr txBox="1"/>
            <p:nvPr/>
          </p:nvSpPr>
          <p:spPr>
            <a:xfrm>
              <a:off x="3565838" y="1822100"/>
              <a:ext cx="247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Synthetic Minority Oversampling Technique (SMOTE)</a:t>
              </a:r>
              <a:endParaRPr b="1">
                <a:latin typeface="Roboto"/>
                <a:ea typeface="Roboto"/>
                <a:cs typeface="Roboto"/>
                <a:sym typeface="Roboto"/>
              </a:endParaRPr>
            </a:p>
          </p:txBody>
        </p:sp>
        <p:pic>
          <p:nvPicPr>
            <p:cNvPr id="248" name="Google Shape;248;g229cda48234_0_4" title="Points scored"/>
            <p:cNvPicPr preferRelativeResize="0"/>
            <p:nvPr/>
          </p:nvPicPr>
          <p:blipFill rotWithShape="1">
            <a:blip r:embed="rId5">
              <a:alphaModFix/>
            </a:blip>
            <a:srcRect b="4923" l="3180" r="19245" t="5398"/>
            <a:stretch/>
          </p:blipFill>
          <p:spPr>
            <a:xfrm>
              <a:off x="326850" y="1523100"/>
              <a:ext cx="3258375" cy="2395100"/>
            </a:xfrm>
            <a:prstGeom prst="rect">
              <a:avLst/>
            </a:prstGeom>
            <a:noFill/>
            <a:ln>
              <a:noFill/>
            </a:ln>
          </p:spPr>
        </p:pic>
        <p:sp>
          <p:nvSpPr>
            <p:cNvPr id="249" name="Google Shape;249;g229cda48234_0_4"/>
            <p:cNvSpPr/>
            <p:nvPr/>
          </p:nvSpPr>
          <p:spPr>
            <a:xfrm>
              <a:off x="3565847" y="2653400"/>
              <a:ext cx="2473500" cy="49200"/>
            </a:xfrm>
            <a:prstGeom prst="roundRect">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0" name="Google Shape;250;g229cda48234_0_4"/>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29cda48234_0_1417"/>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
        <p:nvSpPr>
          <p:cNvPr id="257" name="Google Shape;257;g229cda48234_0_1417"/>
          <p:cNvSpPr/>
          <p:nvPr/>
        </p:nvSpPr>
        <p:spPr>
          <a:xfrm>
            <a:off x="0" y="3969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3 Models</a:t>
            </a:r>
            <a:endParaRPr b="1" sz="3150">
              <a:solidFill>
                <a:srgbClr val="353535"/>
              </a:solidFill>
              <a:latin typeface="Roboto"/>
              <a:ea typeface="Roboto"/>
              <a:cs typeface="Roboto"/>
              <a:sym typeface="Roboto"/>
            </a:endParaRPr>
          </a:p>
        </p:txBody>
      </p:sp>
      <p:grpSp>
        <p:nvGrpSpPr>
          <p:cNvPr id="258" name="Google Shape;258;g229cda48234_0_1417"/>
          <p:cNvGrpSpPr/>
          <p:nvPr/>
        </p:nvGrpSpPr>
        <p:grpSpPr>
          <a:xfrm>
            <a:off x="7837104" y="954910"/>
            <a:ext cx="3315842" cy="4948342"/>
            <a:chOff x="1118224" y="283725"/>
            <a:chExt cx="2090826" cy="4076400"/>
          </a:xfrm>
        </p:grpSpPr>
        <p:sp>
          <p:nvSpPr>
            <p:cNvPr id="259" name="Google Shape;259;g229cda48234_0_1417"/>
            <p:cNvSpPr/>
            <p:nvPr/>
          </p:nvSpPr>
          <p:spPr>
            <a:xfrm>
              <a:off x="1178650" y="283725"/>
              <a:ext cx="2030400" cy="4076400"/>
            </a:xfrm>
            <a:prstGeom prst="rect">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g229cda48234_0_1417"/>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g229cda48234_0_1417"/>
            <p:cNvSpPr/>
            <p:nvPr/>
          </p:nvSpPr>
          <p:spPr>
            <a:xfrm>
              <a:off x="1233849" y="470594"/>
              <a:ext cx="1881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3100">
                  <a:solidFill>
                    <a:srgbClr val="0944A1"/>
                  </a:solidFill>
                  <a:latin typeface="Roboto"/>
                  <a:ea typeface="Roboto"/>
                  <a:cs typeface="Roboto"/>
                  <a:sym typeface="Roboto"/>
                </a:rPr>
                <a:t>Random Forest</a:t>
              </a:r>
              <a:endParaRPr sz="3100">
                <a:solidFill>
                  <a:srgbClr val="0944A1"/>
                </a:solidFill>
                <a:latin typeface="Roboto Thin"/>
                <a:ea typeface="Roboto Thin"/>
                <a:cs typeface="Roboto Thin"/>
                <a:sym typeface="Roboto Thin"/>
              </a:endParaRPr>
            </a:p>
          </p:txBody>
        </p:sp>
        <p:sp>
          <p:nvSpPr>
            <p:cNvPr id="262" name="Google Shape;262;g229cda48234_0_1417"/>
            <p:cNvSpPr/>
            <p:nvPr/>
          </p:nvSpPr>
          <p:spPr>
            <a:xfrm rot="5400000">
              <a:off x="2003890" y="2793419"/>
              <a:ext cx="3195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3" name="Google Shape;263;g229cda48234_0_1417"/>
          <p:cNvSpPr txBox="1"/>
          <p:nvPr/>
        </p:nvSpPr>
        <p:spPr>
          <a:xfrm>
            <a:off x="1197100" y="52642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grpSp>
        <p:nvGrpSpPr>
          <p:cNvPr id="264" name="Google Shape;264;g229cda48234_0_1417"/>
          <p:cNvGrpSpPr/>
          <p:nvPr/>
        </p:nvGrpSpPr>
        <p:grpSpPr>
          <a:xfrm>
            <a:off x="1039184" y="954927"/>
            <a:ext cx="3315842" cy="4948342"/>
            <a:chOff x="1118224" y="283725"/>
            <a:chExt cx="2090826" cy="4076400"/>
          </a:xfrm>
        </p:grpSpPr>
        <p:sp>
          <p:nvSpPr>
            <p:cNvPr id="265" name="Google Shape;265;g229cda48234_0_1417"/>
            <p:cNvSpPr/>
            <p:nvPr/>
          </p:nvSpPr>
          <p:spPr>
            <a:xfrm>
              <a:off x="1178650" y="283725"/>
              <a:ext cx="2030400" cy="4076400"/>
            </a:xfrm>
            <a:prstGeom prst="rect">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g229cda48234_0_1417"/>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229cda48234_0_1417"/>
            <p:cNvSpPr/>
            <p:nvPr/>
          </p:nvSpPr>
          <p:spPr>
            <a:xfrm>
              <a:off x="1256134" y="1492979"/>
              <a:ext cx="1815000" cy="1125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solidFill>
                    <a:srgbClr val="1D7E74"/>
                  </a:solidFill>
                  <a:latin typeface="Roboto"/>
                  <a:ea typeface="Roboto"/>
                  <a:cs typeface="Roboto"/>
                  <a:sym typeface="Roboto"/>
                </a:rPr>
                <a:t>A decision tree algorithm that recursively splits the data into smaller subsets based on the variables that are most informative for predicting the target variable (Attrition). This results in a series of if-then statements that can be used to make predictions.</a:t>
              </a:r>
              <a:endParaRPr sz="1100">
                <a:solidFill>
                  <a:srgbClr val="1D7E74"/>
                </a:solidFill>
                <a:latin typeface="Roboto"/>
                <a:ea typeface="Roboto"/>
                <a:cs typeface="Roboto"/>
                <a:sym typeface="Roboto"/>
              </a:endParaRPr>
            </a:p>
          </p:txBody>
        </p:sp>
        <p:sp>
          <p:nvSpPr>
            <p:cNvPr id="268" name="Google Shape;268;g229cda48234_0_1417"/>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100">
                  <a:solidFill>
                    <a:srgbClr val="0944A1"/>
                  </a:solidFill>
                  <a:latin typeface="Roboto"/>
                  <a:ea typeface="Roboto"/>
                  <a:cs typeface="Roboto"/>
                  <a:sym typeface="Roboto"/>
                </a:rPr>
                <a:t>CART</a:t>
              </a:r>
              <a:endParaRPr sz="3100">
                <a:solidFill>
                  <a:srgbClr val="0944A1"/>
                </a:solidFill>
                <a:latin typeface="Roboto Thin"/>
                <a:ea typeface="Roboto Thin"/>
                <a:cs typeface="Roboto Thin"/>
                <a:sym typeface="Roboto Thin"/>
              </a:endParaRPr>
            </a:p>
          </p:txBody>
        </p:sp>
        <p:sp>
          <p:nvSpPr>
            <p:cNvPr id="269" name="Google Shape;269;g229cda48234_0_1417"/>
            <p:cNvSpPr/>
            <p:nvPr/>
          </p:nvSpPr>
          <p:spPr>
            <a:xfrm rot="5400000">
              <a:off x="2013785" y="2843139"/>
              <a:ext cx="2997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g229cda48234_0_1417"/>
            <p:cNvSpPr/>
            <p:nvPr/>
          </p:nvSpPr>
          <p:spPr>
            <a:xfrm>
              <a:off x="1118308" y="3172455"/>
              <a:ext cx="2030400" cy="108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1100">
                <a:solidFill>
                  <a:srgbClr val="FFFFFF"/>
                </a:solidFill>
                <a:latin typeface="Roboto"/>
                <a:ea typeface="Roboto"/>
                <a:cs typeface="Roboto"/>
                <a:sym typeface="Roboto"/>
              </a:endParaRPr>
            </a:p>
          </p:txBody>
        </p:sp>
      </p:grpSp>
      <p:sp>
        <p:nvSpPr>
          <p:cNvPr id="271" name="Google Shape;271;g229cda48234_0_1417"/>
          <p:cNvSpPr/>
          <p:nvPr/>
        </p:nvSpPr>
        <p:spPr>
          <a:xfrm>
            <a:off x="1257850" y="1964025"/>
            <a:ext cx="2878500" cy="369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1D7E74"/>
                </a:solidFill>
                <a:latin typeface="Roboto Medium"/>
                <a:ea typeface="Roboto Medium"/>
                <a:cs typeface="Roboto Medium"/>
                <a:sym typeface="Roboto Medium"/>
              </a:rPr>
              <a:t>Classification and Regression Trees</a:t>
            </a:r>
            <a:endParaRPr sz="1200">
              <a:solidFill>
                <a:srgbClr val="1D7E74"/>
              </a:solidFill>
              <a:latin typeface="Roboto Medium"/>
              <a:ea typeface="Roboto Medium"/>
              <a:cs typeface="Roboto Medium"/>
              <a:sym typeface="Roboto Medium"/>
            </a:endParaRPr>
          </a:p>
        </p:txBody>
      </p:sp>
      <p:grpSp>
        <p:nvGrpSpPr>
          <p:cNvPr id="272" name="Google Shape;272;g229cda48234_0_1417"/>
          <p:cNvGrpSpPr/>
          <p:nvPr/>
        </p:nvGrpSpPr>
        <p:grpSpPr>
          <a:xfrm>
            <a:off x="4438146" y="954910"/>
            <a:ext cx="3315842" cy="4948342"/>
            <a:chOff x="1118224" y="283725"/>
            <a:chExt cx="2090826" cy="4076400"/>
          </a:xfrm>
        </p:grpSpPr>
        <p:sp>
          <p:nvSpPr>
            <p:cNvPr id="273" name="Google Shape;273;g229cda48234_0_1417"/>
            <p:cNvSpPr/>
            <p:nvPr/>
          </p:nvSpPr>
          <p:spPr>
            <a:xfrm>
              <a:off x="1178650" y="283725"/>
              <a:ext cx="2030400" cy="4076400"/>
            </a:xfrm>
            <a:prstGeom prst="rect">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g229cda48234_0_1417"/>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g229cda48234_0_1417"/>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100">
                  <a:solidFill>
                    <a:srgbClr val="0944A1"/>
                  </a:solidFill>
                  <a:latin typeface="Roboto"/>
                  <a:ea typeface="Roboto"/>
                  <a:cs typeface="Roboto"/>
                  <a:sym typeface="Roboto"/>
                </a:rPr>
                <a:t>MARS</a:t>
              </a:r>
              <a:endParaRPr sz="3100">
                <a:solidFill>
                  <a:srgbClr val="0944A1"/>
                </a:solidFill>
                <a:latin typeface="Roboto Thin"/>
                <a:ea typeface="Roboto Thin"/>
                <a:cs typeface="Roboto Thin"/>
                <a:sym typeface="Roboto Thin"/>
              </a:endParaRPr>
            </a:p>
          </p:txBody>
        </p:sp>
        <p:sp>
          <p:nvSpPr>
            <p:cNvPr id="276" name="Google Shape;276;g229cda48234_0_1417"/>
            <p:cNvSpPr/>
            <p:nvPr/>
          </p:nvSpPr>
          <p:spPr>
            <a:xfrm rot="5400000">
              <a:off x="2013780" y="2808066"/>
              <a:ext cx="2997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7" name="Google Shape;277;g229cda48234_0_1417"/>
          <p:cNvSpPr/>
          <p:nvPr/>
        </p:nvSpPr>
        <p:spPr>
          <a:xfrm>
            <a:off x="4547462" y="1964025"/>
            <a:ext cx="3097200" cy="369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1D7E74"/>
                </a:solidFill>
                <a:latin typeface="Roboto Medium"/>
                <a:ea typeface="Roboto Medium"/>
                <a:cs typeface="Roboto Medium"/>
                <a:sym typeface="Roboto Medium"/>
              </a:rPr>
              <a:t>Multivariate Adaptive Regression Splines</a:t>
            </a:r>
            <a:endParaRPr sz="1200">
              <a:solidFill>
                <a:srgbClr val="1D7E74"/>
              </a:solidFill>
              <a:latin typeface="Roboto Medium"/>
              <a:ea typeface="Roboto Medium"/>
              <a:cs typeface="Roboto Medium"/>
              <a:sym typeface="Roboto Medium"/>
            </a:endParaRPr>
          </a:p>
        </p:txBody>
      </p:sp>
      <p:grpSp>
        <p:nvGrpSpPr>
          <p:cNvPr id="278" name="Google Shape;278;g229cda48234_0_1417"/>
          <p:cNvGrpSpPr/>
          <p:nvPr/>
        </p:nvGrpSpPr>
        <p:grpSpPr>
          <a:xfrm>
            <a:off x="1273638" y="4410148"/>
            <a:ext cx="2846923" cy="854102"/>
            <a:chOff x="1152888" y="4410148"/>
            <a:chExt cx="2846923" cy="854102"/>
          </a:xfrm>
        </p:grpSpPr>
        <p:pic>
          <p:nvPicPr>
            <p:cNvPr id="279" name="Google Shape;279;g229cda48234_0_1417"/>
            <p:cNvPicPr preferRelativeResize="0"/>
            <p:nvPr/>
          </p:nvPicPr>
          <p:blipFill>
            <a:blip r:embed="rId3">
              <a:alphaModFix/>
            </a:blip>
            <a:stretch>
              <a:fillRect/>
            </a:stretch>
          </p:blipFill>
          <p:spPr>
            <a:xfrm>
              <a:off x="1152888" y="4410150"/>
              <a:ext cx="1498200" cy="854100"/>
            </a:xfrm>
            <a:prstGeom prst="rect">
              <a:avLst/>
            </a:prstGeom>
            <a:noFill/>
            <a:ln>
              <a:noFill/>
            </a:ln>
          </p:spPr>
        </p:pic>
        <p:pic>
          <p:nvPicPr>
            <p:cNvPr id="280" name="Google Shape;280;g229cda48234_0_1417"/>
            <p:cNvPicPr preferRelativeResize="0"/>
            <p:nvPr/>
          </p:nvPicPr>
          <p:blipFill>
            <a:blip r:embed="rId4">
              <a:alphaModFix/>
            </a:blip>
            <a:stretch>
              <a:fillRect/>
            </a:stretch>
          </p:blipFill>
          <p:spPr>
            <a:xfrm>
              <a:off x="2618883" y="4410148"/>
              <a:ext cx="1380928" cy="854100"/>
            </a:xfrm>
            <a:prstGeom prst="rect">
              <a:avLst/>
            </a:prstGeom>
            <a:noFill/>
            <a:ln>
              <a:noFill/>
            </a:ln>
          </p:spPr>
        </p:pic>
      </p:grpSp>
      <p:sp>
        <p:nvSpPr>
          <p:cNvPr id="281" name="Google Shape;281;g229cda48234_0_1417"/>
          <p:cNvSpPr/>
          <p:nvPr/>
        </p:nvSpPr>
        <p:spPr>
          <a:xfrm>
            <a:off x="4656825" y="2422299"/>
            <a:ext cx="2878500" cy="1554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solidFill>
                  <a:srgbClr val="1D7E74"/>
                </a:solidFill>
                <a:latin typeface="Roboto"/>
                <a:ea typeface="Roboto"/>
                <a:cs typeface="Roboto"/>
                <a:sym typeface="Roboto"/>
              </a:rPr>
              <a:t>A flexible and interpretable regression model that can handle nonlinear relationships between predictor variables and</a:t>
            </a:r>
            <a:r>
              <a:rPr lang="en-US" sz="1100">
                <a:solidFill>
                  <a:srgbClr val="1D7E74"/>
                </a:solidFill>
                <a:latin typeface="Roboto"/>
                <a:ea typeface="Roboto"/>
                <a:cs typeface="Roboto"/>
                <a:sym typeface="Roboto"/>
              </a:rPr>
              <a:t> the target variable (Attrition)</a:t>
            </a:r>
            <a:r>
              <a:rPr lang="en-US" sz="1100">
                <a:solidFill>
                  <a:srgbClr val="1D7E74"/>
                </a:solidFill>
                <a:latin typeface="Roboto"/>
                <a:ea typeface="Roboto"/>
                <a:cs typeface="Roboto"/>
                <a:sym typeface="Roboto"/>
              </a:rPr>
              <a:t>. It is capable of capturing interactions between variables and automatically selects the most relevant predictors.</a:t>
            </a:r>
            <a:endParaRPr sz="1100">
              <a:solidFill>
                <a:srgbClr val="1D7E74"/>
              </a:solidFill>
              <a:latin typeface="Roboto"/>
              <a:ea typeface="Roboto"/>
              <a:cs typeface="Roboto"/>
              <a:sym typeface="Roboto"/>
            </a:endParaRPr>
          </a:p>
        </p:txBody>
      </p:sp>
      <p:sp>
        <p:nvSpPr>
          <p:cNvPr id="282" name="Google Shape;282;g229cda48234_0_1417"/>
          <p:cNvSpPr/>
          <p:nvPr/>
        </p:nvSpPr>
        <p:spPr>
          <a:xfrm>
            <a:off x="8055775" y="2422301"/>
            <a:ext cx="2878500" cy="1626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solidFill>
                  <a:srgbClr val="1D7E74"/>
                </a:solidFill>
                <a:latin typeface="Roboto"/>
                <a:ea typeface="Roboto"/>
                <a:cs typeface="Roboto"/>
                <a:sym typeface="Roboto"/>
              </a:rPr>
              <a:t>Combines multiple decision trees to improve the accuracy and robustness of the predictions. It randomly samples the data and features to create each tree, and the final prediction is made by aggregating the predictions of all the trees. </a:t>
            </a:r>
            <a:endParaRPr sz="1100">
              <a:solidFill>
                <a:srgbClr val="1D7E74"/>
              </a:solidFill>
              <a:latin typeface="Roboto"/>
              <a:ea typeface="Roboto"/>
              <a:cs typeface="Roboto"/>
              <a:sym typeface="Roboto"/>
            </a:endParaRPr>
          </a:p>
        </p:txBody>
      </p:sp>
      <p:sp>
        <p:nvSpPr>
          <p:cNvPr id="283" name="Google Shape;283;g229cda48234_0_1417"/>
          <p:cNvSpPr/>
          <p:nvPr/>
        </p:nvSpPr>
        <p:spPr>
          <a:xfrm>
            <a:off x="8055763" y="1964025"/>
            <a:ext cx="2878500" cy="369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1D7E74"/>
                </a:solidFill>
                <a:latin typeface="Roboto Medium"/>
                <a:ea typeface="Roboto Medium"/>
                <a:cs typeface="Roboto Medium"/>
                <a:sym typeface="Roboto Medium"/>
              </a:rPr>
              <a:t>Ensemble Learning Method</a:t>
            </a:r>
            <a:endParaRPr sz="1200">
              <a:solidFill>
                <a:srgbClr val="1D7E74"/>
              </a:solidFill>
              <a:latin typeface="Roboto Medium"/>
              <a:ea typeface="Roboto Medium"/>
              <a:cs typeface="Roboto Medium"/>
              <a:sym typeface="Roboto Medium"/>
            </a:endParaRPr>
          </a:p>
        </p:txBody>
      </p:sp>
      <p:grpSp>
        <p:nvGrpSpPr>
          <p:cNvPr id="284" name="Google Shape;284;g229cda48234_0_1417"/>
          <p:cNvGrpSpPr/>
          <p:nvPr/>
        </p:nvGrpSpPr>
        <p:grpSpPr>
          <a:xfrm>
            <a:off x="4571206" y="4369898"/>
            <a:ext cx="3134476" cy="854102"/>
            <a:chOff x="4571206" y="4369898"/>
            <a:chExt cx="3134476" cy="854102"/>
          </a:xfrm>
        </p:grpSpPr>
        <p:pic>
          <p:nvPicPr>
            <p:cNvPr id="285" name="Google Shape;285;g229cda48234_0_1417"/>
            <p:cNvPicPr preferRelativeResize="0"/>
            <p:nvPr/>
          </p:nvPicPr>
          <p:blipFill>
            <a:blip r:embed="rId5">
              <a:alphaModFix/>
            </a:blip>
            <a:stretch>
              <a:fillRect/>
            </a:stretch>
          </p:blipFill>
          <p:spPr>
            <a:xfrm>
              <a:off x="4571206" y="4369900"/>
              <a:ext cx="1498175" cy="854100"/>
            </a:xfrm>
            <a:prstGeom prst="rect">
              <a:avLst/>
            </a:prstGeom>
            <a:noFill/>
            <a:ln>
              <a:noFill/>
            </a:ln>
          </p:spPr>
        </p:pic>
        <p:pic>
          <p:nvPicPr>
            <p:cNvPr id="286" name="Google Shape;286;g229cda48234_0_1417"/>
            <p:cNvPicPr preferRelativeResize="0"/>
            <p:nvPr/>
          </p:nvPicPr>
          <p:blipFill>
            <a:blip r:embed="rId6">
              <a:alphaModFix/>
            </a:blip>
            <a:stretch>
              <a:fillRect/>
            </a:stretch>
          </p:blipFill>
          <p:spPr>
            <a:xfrm>
              <a:off x="6061340" y="4369898"/>
              <a:ext cx="1644342" cy="854100"/>
            </a:xfrm>
            <a:prstGeom prst="rect">
              <a:avLst/>
            </a:prstGeom>
            <a:noFill/>
            <a:ln>
              <a:noFill/>
            </a:ln>
          </p:spPr>
        </p:pic>
      </p:grpSp>
      <p:grpSp>
        <p:nvGrpSpPr>
          <p:cNvPr id="287" name="Google Shape;287;g229cda48234_0_1417"/>
          <p:cNvGrpSpPr/>
          <p:nvPr/>
        </p:nvGrpSpPr>
        <p:grpSpPr>
          <a:xfrm>
            <a:off x="8209472" y="4369903"/>
            <a:ext cx="2571097" cy="854107"/>
            <a:chOff x="8164372" y="4410153"/>
            <a:chExt cx="2571097" cy="854107"/>
          </a:xfrm>
        </p:grpSpPr>
        <p:pic>
          <p:nvPicPr>
            <p:cNvPr id="288" name="Google Shape;288;g229cda48234_0_1417"/>
            <p:cNvPicPr preferRelativeResize="0"/>
            <p:nvPr/>
          </p:nvPicPr>
          <p:blipFill>
            <a:blip r:embed="rId7">
              <a:alphaModFix/>
            </a:blip>
            <a:stretch>
              <a:fillRect/>
            </a:stretch>
          </p:blipFill>
          <p:spPr>
            <a:xfrm>
              <a:off x="8164372" y="4410153"/>
              <a:ext cx="1281623" cy="854107"/>
            </a:xfrm>
            <a:prstGeom prst="rect">
              <a:avLst/>
            </a:prstGeom>
            <a:noFill/>
            <a:ln>
              <a:noFill/>
            </a:ln>
          </p:spPr>
        </p:pic>
        <p:pic>
          <p:nvPicPr>
            <p:cNvPr id="289" name="Google Shape;289;g229cda48234_0_1417"/>
            <p:cNvPicPr preferRelativeResize="0"/>
            <p:nvPr/>
          </p:nvPicPr>
          <p:blipFill>
            <a:blip r:embed="rId8">
              <a:alphaModFix/>
            </a:blip>
            <a:stretch>
              <a:fillRect/>
            </a:stretch>
          </p:blipFill>
          <p:spPr>
            <a:xfrm>
              <a:off x="9413795" y="4410153"/>
              <a:ext cx="1321674" cy="854107"/>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29cda48234_0_1421"/>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
        <p:nvSpPr>
          <p:cNvPr id="296" name="Google Shape;296;g229cda48234_0_1421"/>
          <p:cNvSpPr/>
          <p:nvPr/>
        </p:nvSpPr>
        <p:spPr>
          <a:xfrm>
            <a:off x="0" y="3969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Performance Evaluation</a:t>
            </a:r>
            <a:endParaRPr b="1" sz="3150">
              <a:solidFill>
                <a:srgbClr val="353535"/>
              </a:solidFill>
              <a:latin typeface="Roboto"/>
              <a:ea typeface="Roboto"/>
              <a:cs typeface="Roboto"/>
              <a:sym typeface="Roboto"/>
            </a:endParaRPr>
          </a:p>
        </p:txBody>
      </p:sp>
      <p:graphicFrame>
        <p:nvGraphicFramePr>
          <p:cNvPr id="297" name="Google Shape;297;g229cda48234_0_1421"/>
          <p:cNvGraphicFramePr/>
          <p:nvPr/>
        </p:nvGraphicFramePr>
        <p:xfrm>
          <a:off x="951000" y="1300400"/>
          <a:ext cx="3000000" cy="3000000"/>
        </p:xfrm>
        <a:graphic>
          <a:graphicData uri="http://schemas.openxmlformats.org/drawingml/2006/table">
            <a:tbl>
              <a:tblPr>
                <a:noFill/>
                <a:tableStyleId>{0A28395B-F951-4690-9820-606481B4D92D}</a:tableStyleId>
              </a:tblPr>
              <a:tblGrid>
                <a:gridCol w="1714500"/>
                <a:gridCol w="1714500"/>
                <a:gridCol w="1714500"/>
                <a:gridCol w="1859375"/>
                <a:gridCol w="1569625"/>
                <a:gridCol w="1714500"/>
              </a:tblGrid>
              <a:tr h="381000">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Model</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Accuracy</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False Positive Rate</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False Negative Rate</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Precision</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c>
                  <a:txBody>
                    <a:bodyPr/>
                    <a:lstStyle/>
                    <a:p>
                      <a:pPr indent="0" lvl="0" marL="0" rtl="0" algn="ctr">
                        <a:spcBef>
                          <a:spcPts val="0"/>
                        </a:spcBef>
                        <a:spcAft>
                          <a:spcPts val="0"/>
                        </a:spcAft>
                        <a:buNone/>
                      </a:pPr>
                      <a:r>
                        <a:rPr b="1" lang="en-US">
                          <a:solidFill>
                            <a:schemeClr val="lt1"/>
                          </a:solidFill>
                          <a:latin typeface="Roboto"/>
                          <a:ea typeface="Roboto"/>
                          <a:cs typeface="Roboto"/>
                          <a:sym typeface="Roboto"/>
                        </a:rPr>
                        <a:t>Recall</a:t>
                      </a:r>
                      <a:endParaRPr b="1">
                        <a:solidFill>
                          <a:schemeClr val="lt1"/>
                        </a:solidFill>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0944A1"/>
                    </a:solidFill>
                  </a:tcPr>
                </a:tc>
              </a:tr>
              <a:tr h="381000">
                <a:tc>
                  <a:txBody>
                    <a:bodyPr/>
                    <a:lstStyle/>
                    <a:p>
                      <a:pPr indent="0" lvl="0" marL="0" rtl="0" algn="ctr">
                        <a:spcBef>
                          <a:spcPts val="0"/>
                        </a:spcBef>
                        <a:spcAft>
                          <a:spcPts val="0"/>
                        </a:spcAft>
                        <a:buNone/>
                      </a:pPr>
                      <a:r>
                        <a:rPr b="1" lang="en-US">
                          <a:latin typeface="Roboto"/>
                          <a:ea typeface="Roboto"/>
                          <a:cs typeface="Roboto"/>
                          <a:sym typeface="Roboto"/>
                        </a:rPr>
                        <a:t>CART</a:t>
                      </a:r>
                      <a:endParaRPr b="1">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92.2%</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15.4%</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0%</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86.6%</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100%</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latin typeface="Roboto"/>
                          <a:ea typeface="Roboto"/>
                          <a:cs typeface="Roboto"/>
                          <a:sym typeface="Roboto"/>
                        </a:rPr>
                        <a:t>MARS</a:t>
                      </a:r>
                      <a:endParaRPr b="1">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82.4%</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20.8%</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14.3%</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80.4%</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Roboto"/>
                          <a:ea typeface="Roboto"/>
                          <a:cs typeface="Roboto"/>
                          <a:sym typeface="Roboto"/>
                        </a:rPr>
                        <a:t>85.7%</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latin typeface="Roboto"/>
                          <a:ea typeface="Roboto"/>
                          <a:cs typeface="Roboto"/>
                          <a:sym typeface="Roboto"/>
                        </a:rPr>
                        <a:t>Random Forest</a:t>
                      </a:r>
                      <a:endParaRPr b="1">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US">
                          <a:latin typeface="Roboto"/>
                          <a:ea typeface="Roboto"/>
                          <a:cs typeface="Roboto"/>
                          <a:sym typeface="Roboto"/>
                        </a:rPr>
                        <a:t>97.7%</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US">
                          <a:latin typeface="Roboto"/>
                          <a:ea typeface="Roboto"/>
                          <a:cs typeface="Roboto"/>
                          <a:sym typeface="Roboto"/>
                        </a:rPr>
                        <a:t>4.6%</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US">
                          <a:latin typeface="Roboto"/>
                          <a:ea typeface="Roboto"/>
                          <a:cs typeface="Roboto"/>
                          <a:sym typeface="Roboto"/>
                        </a:rPr>
                        <a:t>0%</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US">
                          <a:latin typeface="Roboto"/>
                          <a:ea typeface="Roboto"/>
                          <a:cs typeface="Roboto"/>
                          <a:sym typeface="Roboto"/>
                        </a:rPr>
                        <a:t>95.6%</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US">
                          <a:latin typeface="Roboto"/>
                          <a:ea typeface="Roboto"/>
                          <a:cs typeface="Roboto"/>
                          <a:sym typeface="Roboto"/>
                        </a:rPr>
                        <a:t>100%</a:t>
                      </a:r>
                      <a:endParaRPr>
                        <a:latin typeface="Roboto"/>
                        <a:ea typeface="Roboto"/>
                        <a:cs typeface="Roboto"/>
                        <a:sym typeface="Roboto"/>
                      </a:endParaRPr>
                    </a:p>
                  </a:txBody>
                  <a:tcPr marT="91425" marB="91425" marR="91425" marL="91425">
                    <a:lnL cap="flat" cmpd="sng" w="19050">
                      <a:solidFill>
                        <a:srgbClr val="0944A1"/>
                      </a:solidFill>
                      <a:prstDash val="solid"/>
                      <a:round/>
                      <a:headEnd len="sm" w="sm" type="none"/>
                      <a:tailEnd len="sm" w="sm" type="none"/>
                    </a:lnL>
                    <a:lnR cap="flat" cmpd="sng" w="19050">
                      <a:solidFill>
                        <a:srgbClr val="0944A1"/>
                      </a:solidFill>
                      <a:prstDash val="solid"/>
                      <a:round/>
                      <a:headEnd len="sm" w="sm" type="none"/>
                      <a:tailEnd len="sm" w="sm" type="none"/>
                    </a:lnR>
                    <a:lnT cap="flat" cmpd="sng" w="19050">
                      <a:solidFill>
                        <a:srgbClr val="0944A1"/>
                      </a:solidFill>
                      <a:prstDash val="solid"/>
                      <a:round/>
                      <a:headEnd len="sm" w="sm" type="none"/>
                      <a:tailEnd len="sm" w="sm" type="none"/>
                    </a:lnT>
                    <a:lnB cap="flat" cmpd="sng" w="19050">
                      <a:solidFill>
                        <a:srgbClr val="0944A1"/>
                      </a:solidFill>
                      <a:prstDash val="solid"/>
                      <a:round/>
                      <a:headEnd len="sm" w="sm" type="none"/>
                      <a:tailEnd len="sm" w="sm" type="none"/>
                    </a:lnB>
                    <a:solidFill>
                      <a:srgbClr val="93C47D"/>
                    </a:solidFill>
                  </a:tcPr>
                </a:tc>
              </a:tr>
            </a:tbl>
          </a:graphicData>
        </a:graphic>
      </p:graphicFrame>
      <p:sp>
        <p:nvSpPr>
          <p:cNvPr id="298" name="Google Shape;298;g229cda48234_0_1421"/>
          <p:cNvSpPr txBox="1"/>
          <p:nvPr/>
        </p:nvSpPr>
        <p:spPr>
          <a:xfrm>
            <a:off x="951000" y="3091575"/>
            <a:ext cx="102870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US" sz="1700">
                <a:latin typeface="Roboto"/>
                <a:ea typeface="Roboto"/>
                <a:cs typeface="Roboto"/>
                <a:sym typeface="Roboto"/>
              </a:rPr>
              <a:t>Accuracy: % of Predictions that were correct</a:t>
            </a:r>
            <a:br>
              <a:rPr lang="en-US" sz="1700">
                <a:latin typeface="Roboto"/>
                <a:ea typeface="Roboto"/>
                <a:cs typeface="Roboto"/>
                <a:sym typeface="Roboto"/>
              </a:rPr>
            </a:b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False Positive: Instances where the model predicted an employee to leave, but he actually stays</a:t>
            </a:r>
            <a:br>
              <a:rPr lang="en-US" sz="1700">
                <a:latin typeface="Roboto"/>
                <a:ea typeface="Roboto"/>
                <a:cs typeface="Roboto"/>
                <a:sym typeface="Roboto"/>
              </a:rPr>
            </a:b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False Negative: Instances where the model predicted an employee to stay, but he ends up leaving</a:t>
            </a:r>
            <a:br>
              <a:rPr lang="en-US" sz="1700">
                <a:latin typeface="Roboto"/>
                <a:ea typeface="Roboto"/>
                <a:cs typeface="Roboto"/>
                <a:sym typeface="Roboto"/>
              </a:rPr>
            </a:b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Precision: % of correct predictions of employees leaving over all predictions of Attrition = 1</a:t>
            </a:r>
            <a:br>
              <a:rPr lang="en-US" sz="1700">
                <a:latin typeface="Roboto"/>
                <a:ea typeface="Roboto"/>
                <a:cs typeface="Roboto"/>
                <a:sym typeface="Roboto"/>
              </a:rPr>
            </a:b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US" sz="1700">
                <a:latin typeface="Roboto"/>
                <a:ea typeface="Roboto"/>
                <a:cs typeface="Roboto"/>
                <a:sym typeface="Roboto"/>
              </a:rPr>
              <a:t>Recall: % of correct predictions of employees leaving over all real instances of Attrition = 1</a:t>
            </a:r>
            <a:endParaRPr sz="17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 name="Shape 26"/>
        <p:cNvGrpSpPr/>
        <p:nvPr/>
      </p:nvGrpSpPr>
      <p:grpSpPr>
        <a:xfrm>
          <a:off x="0" y="0"/>
          <a:ext cx="0" cy="0"/>
          <a:chOff x="0" y="0"/>
          <a:chExt cx="0" cy="0"/>
        </a:xfrm>
      </p:grpSpPr>
      <p:sp>
        <p:nvSpPr>
          <p:cNvPr id="27" name="Google Shape;27;p2"/>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Attrition Problem</a:t>
            </a:r>
            <a:endParaRPr b="0" i="0" sz="1800" u="none" cap="none" strike="noStrike">
              <a:solidFill>
                <a:schemeClr val="dk1"/>
              </a:solidFill>
              <a:latin typeface="Arial"/>
              <a:ea typeface="Arial"/>
              <a:cs typeface="Arial"/>
              <a:sym typeface="Arial"/>
            </a:endParaRPr>
          </a:p>
        </p:txBody>
      </p:sp>
      <p:grpSp>
        <p:nvGrpSpPr>
          <p:cNvPr id="28" name="Google Shape;28;p2"/>
          <p:cNvGrpSpPr/>
          <p:nvPr/>
        </p:nvGrpSpPr>
        <p:grpSpPr>
          <a:xfrm>
            <a:off x="3621025" y="1300950"/>
            <a:ext cx="4950000" cy="4713300"/>
            <a:chOff x="3621000" y="948925"/>
            <a:chExt cx="4950000" cy="4713300"/>
          </a:xfrm>
        </p:grpSpPr>
        <p:sp>
          <p:nvSpPr>
            <p:cNvPr id="29" name="Google Shape;29;p2"/>
            <p:cNvSpPr/>
            <p:nvPr/>
          </p:nvSpPr>
          <p:spPr>
            <a:xfrm>
              <a:off x="3645125" y="1181425"/>
              <a:ext cx="4913100" cy="4480800"/>
            </a:xfrm>
            <a:prstGeom prst="roundRect">
              <a:avLst>
                <a:gd fmla="val 16667" name="adj"/>
              </a:avLst>
            </a:prstGeom>
            <a:solidFill>
              <a:srgbClr val="F6F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txBox="1"/>
            <p:nvPr/>
          </p:nvSpPr>
          <p:spPr>
            <a:xfrm>
              <a:off x="3621000" y="948925"/>
              <a:ext cx="4950000" cy="44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0">
                  <a:solidFill>
                    <a:srgbClr val="0052FF"/>
                  </a:solidFill>
                  <a:latin typeface="Roboto"/>
                  <a:ea typeface="Roboto"/>
                  <a:cs typeface="Roboto"/>
                  <a:sym typeface="Roboto"/>
                </a:rPr>
                <a:t>0.8</a:t>
              </a:r>
              <a:r>
                <a:rPr b="1" lang="en-US" sz="4000">
                  <a:solidFill>
                    <a:srgbClr val="0052FF"/>
                  </a:solidFill>
                  <a:latin typeface="Roboto"/>
                  <a:ea typeface="Roboto"/>
                  <a:cs typeface="Roboto"/>
                  <a:sym typeface="Roboto"/>
                </a:rPr>
                <a:t> </a:t>
              </a:r>
              <a:endParaRPr b="1" sz="4000">
                <a:solidFill>
                  <a:srgbClr val="0052FF"/>
                </a:solidFill>
                <a:latin typeface="Roboto"/>
                <a:ea typeface="Roboto"/>
                <a:cs typeface="Roboto"/>
                <a:sym typeface="Roboto"/>
              </a:endParaRPr>
            </a:p>
            <a:p>
              <a:pPr indent="0" lvl="0" marL="0" rtl="0" algn="ctr">
                <a:spcBef>
                  <a:spcPts val="0"/>
                </a:spcBef>
                <a:spcAft>
                  <a:spcPts val="0"/>
                </a:spcAft>
                <a:buNone/>
              </a:pPr>
              <a:r>
                <a:rPr lang="en-US" sz="4000">
                  <a:solidFill>
                    <a:srgbClr val="0944A1"/>
                  </a:solidFill>
                  <a:latin typeface="Roboto"/>
                  <a:ea typeface="Roboto"/>
                  <a:cs typeface="Roboto"/>
                  <a:sym typeface="Roboto"/>
                </a:rPr>
                <a:t>Average Tenure Years</a:t>
              </a:r>
              <a:endParaRPr sz="4000">
                <a:solidFill>
                  <a:srgbClr val="0944A1"/>
                </a:solidFill>
                <a:latin typeface="Roboto"/>
                <a:ea typeface="Roboto"/>
                <a:cs typeface="Roboto"/>
                <a:sym typeface="Roboto"/>
              </a:endParaRPr>
            </a:p>
          </p:txBody>
        </p:sp>
      </p:grpSp>
      <p:sp>
        <p:nvSpPr>
          <p:cNvPr id="31" name="Google Shape;31;p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29cda48234_0_1803"/>
          <p:cNvSpPr/>
          <p:nvPr/>
        </p:nvSpPr>
        <p:spPr>
          <a:xfrm>
            <a:off x="0" y="3969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Evaluation</a:t>
            </a:r>
            <a:endParaRPr b="1" sz="3150">
              <a:solidFill>
                <a:srgbClr val="353535"/>
              </a:solidFill>
              <a:latin typeface="Roboto"/>
              <a:ea typeface="Roboto"/>
              <a:cs typeface="Roboto"/>
              <a:sym typeface="Roboto"/>
            </a:endParaRPr>
          </a:p>
        </p:txBody>
      </p:sp>
      <p:grpSp>
        <p:nvGrpSpPr>
          <p:cNvPr id="305" name="Google Shape;305;g229cda48234_0_1803"/>
          <p:cNvGrpSpPr/>
          <p:nvPr/>
        </p:nvGrpSpPr>
        <p:grpSpPr>
          <a:xfrm>
            <a:off x="1173399" y="4828884"/>
            <a:ext cx="9185004" cy="911453"/>
            <a:chOff x="1593000" y="2322568"/>
            <a:chExt cx="6617438" cy="643500"/>
          </a:xfrm>
        </p:grpSpPr>
        <p:sp>
          <p:nvSpPr>
            <p:cNvPr id="306" name="Google Shape;306;g229cda48234_0_1803"/>
            <p:cNvSpPr/>
            <p:nvPr/>
          </p:nvSpPr>
          <p:spPr>
            <a:xfrm>
              <a:off x="3728375" y="2322568"/>
              <a:ext cx="3822600" cy="643500"/>
            </a:xfrm>
            <a:prstGeom prst="rect">
              <a:avLst/>
            </a:prstGeom>
            <a:solidFill>
              <a:srgbClr val="FEFEF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07" name="Google Shape;307;g229cda48234_0_1803"/>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08" name="Google Shape;308;g229cda48234_0_1803"/>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09" name="Google Shape;309;g229cda48234_0_1803"/>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Optimisation of Model</a:t>
              </a:r>
              <a:endParaRPr sz="1500">
                <a:solidFill>
                  <a:srgbClr val="FFFFFF"/>
                </a:solidFill>
                <a:latin typeface="Roboto"/>
                <a:ea typeface="Roboto"/>
                <a:cs typeface="Roboto"/>
                <a:sym typeface="Roboto"/>
              </a:endParaRPr>
            </a:p>
          </p:txBody>
        </p:sp>
        <p:sp>
          <p:nvSpPr>
            <p:cNvPr id="310" name="Google Shape;310;g229cda48234_0_180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11" name="Google Shape;311;g229cda48234_0_1803"/>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700">
                  <a:solidFill>
                    <a:srgbClr val="FFFFFF"/>
                  </a:solidFill>
                  <a:latin typeface="Roboto Thin"/>
                  <a:ea typeface="Roboto Thin"/>
                  <a:cs typeface="Roboto Thin"/>
                  <a:sym typeface="Roboto Thin"/>
                </a:rPr>
                <a:t>03</a:t>
              </a:r>
              <a:endParaRPr sz="3700">
                <a:solidFill>
                  <a:srgbClr val="FFFFFF"/>
                </a:solidFill>
                <a:latin typeface="Roboto Thin"/>
                <a:ea typeface="Roboto Thin"/>
                <a:cs typeface="Roboto Thin"/>
                <a:sym typeface="Roboto Thin"/>
              </a:endParaRPr>
            </a:p>
          </p:txBody>
        </p:sp>
        <p:sp>
          <p:nvSpPr>
            <p:cNvPr id="312" name="Google Shape;312;g229cda48234_0_1803"/>
            <p:cNvSpPr/>
            <p:nvPr/>
          </p:nvSpPr>
          <p:spPr>
            <a:xfrm>
              <a:off x="4387838" y="2323759"/>
              <a:ext cx="38226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Model was done </a:t>
              </a:r>
              <a:r>
                <a:rPr lang="en-US" sz="1300">
                  <a:solidFill>
                    <a:srgbClr val="0C58D3"/>
                  </a:solidFill>
                  <a:latin typeface="Roboto"/>
                  <a:ea typeface="Roboto"/>
                  <a:cs typeface="Roboto"/>
                  <a:sym typeface="Roboto"/>
                </a:rPr>
                <a:t>with</a:t>
              </a:r>
              <a:r>
                <a:rPr lang="en-US" sz="1300">
                  <a:solidFill>
                    <a:srgbClr val="0C58D3"/>
                  </a:solidFill>
                  <a:latin typeface="Roboto"/>
                  <a:ea typeface="Roboto"/>
                  <a:cs typeface="Roboto"/>
                  <a:sym typeface="Roboto"/>
                </a:rPr>
                <a:t> default parameters</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Hyperparameters Tuning for RF, 10 Fold CV for MARS</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Possible to get higher accuracy / Lower False Positive Rate</a:t>
              </a:r>
              <a:endParaRPr sz="1300">
                <a:solidFill>
                  <a:srgbClr val="0C58D3"/>
                </a:solidFill>
                <a:latin typeface="Roboto"/>
                <a:ea typeface="Roboto"/>
                <a:cs typeface="Roboto"/>
                <a:sym typeface="Roboto"/>
              </a:endParaRPr>
            </a:p>
          </p:txBody>
        </p:sp>
      </p:grpSp>
      <p:grpSp>
        <p:nvGrpSpPr>
          <p:cNvPr id="313" name="Google Shape;313;g229cda48234_0_1803"/>
          <p:cNvGrpSpPr/>
          <p:nvPr/>
        </p:nvGrpSpPr>
        <p:grpSpPr>
          <a:xfrm>
            <a:off x="1171837" y="2973272"/>
            <a:ext cx="9848328" cy="911453"/>
            <a:chOff x="1593000" y="2322568"/>
            <a:chExt cx="7095337" cy="643500"/>
          </a:xfrm>
        </p:grpSpPr>
        <p:sp>
          <p:nvSpPr>
            <p:cNvPr id="314" name="Google Shape;314;g229cda48234_0_1803"/>
            <p:cNvSpPr/>
            <p:nvPr/>
          </p:nvSpPr>
          <p:spPr>
            <a:xfrm>
              <a:off x="3728375" y="2322568"/>
              <a:ext cx="3822600" cy="6435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15" name="Google Shape;315;g229cda48234_0_1803"/>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16" name="Google Shape;316;g229cda48234_0_1803"/>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17" name="Google Shape;317;g229cda48234_0_1803"/>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2.3% Inaccurate Prediction</a:t>
              </a:r>
              <a:endParaRPr sz="1500">
                <a:solidFill>
                  <a:srgbClr val="FFFFFF"/>
                </a:solidFill>
                <a:latin typeface="Roboto"/>
                <a:ea typeface="Roboto"/>
                <a:cs typeface="Roboto"/>
                <a:sym typeface="Roboto"/>
              </a:endParaRPr>
            </a:p>
          </p:txBody>
        </p:sp>
        <p:sp>
          <p:nvSpPr>
            <p:cNvPr id="318" name="Google Shape;318;g229cda48234_0_180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19" name="Google Shape;319;g229cda48234_0_1803"/>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700">
                  <a:solidFill>
                    <a:srgbClr val="FFFFFF"/>
                  </a:solidFill>
                  <a:latin typeface="Roboto Thin"/>
                  <a:ea typeface="Roboto Thin"/>
                  <a:cs typeface="Roboto Thin"/>
                  <a:sym typeface="Roboto Thin"/>
                </a:rPr>
                <a:t>02</a:t>
              </a:r>
              <a:endParaRPr sz="3700">
                <a:solidFill>
                  <a:srgbClr val="FFFFFF"/>
                </a:solidFill>
                <a:latin typeface="Roboto Thin"/>
                <a:ea typeface="Roboto Thin"/>
                <a:cs typeface="Roboto Thin"/>
                <a:sym typeface="Roboto Thin"/>
              </a:endParaRPr>
            </a:p>
          </p:txBody>
        </p:sp>
        <p:sp>
          <p:nvSpPr>
            <p:cNvPr id="320" name="Google Shape;320;g229cda48234_0_1803"/>
            <p:cNvSpPr/>
            <p:nvPr/>
          </p:nvSpPr>
          <p:spPr>
            <a:xfrm>
              <a:off x="4387837" y="2323743"/>
              <a:ext cx="43005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For every 1000 predictions done, 23 of them </a:t>
              </a:r>
              <a:r>
                <a:rPr lang="en-US" sz="1300">
                  <a:solidFill>
                    <a:srgbClr val="0C58D3"/>
                  </a:solidFill>
                  <a:latin typeface="Roboto"/>
                  <a:ea typeface="Roboto"/>
                  <a:cs typeface="Roboto"/>
                  <a:sym typeface="Roboto"/>
                </a:rPr>
                <a:t>might</a:t>
              </a:r>
              <a:r>
                <a:rPr lang="en-US" sz="1300">
                  <a:solidFill>
                    <a:srgbClr val="0C58D3"/>
                  </a:solidFill>
                  <a:latin typeface="Roboto"/>
                  <a:ea typeface="Roboto"/>
                  <a:cs typeface="Roboto"/>
                  <a:sym typeface="Roboto"/>
                </a:rPr>
                <a:t> be wrong</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Not a significant challenge for </a:t>
              </a:r>
              <a:r>
                <a:rPr lang="en-US" sz="1300">
                  <a:solidFill>
                    <a:srgbClr val="0C58D3"/>
                  </a:solidFill>
                  <a:latin typeface="Roboto"/>
                  <a:ea typeface="Roboto"/>
                  <a:cs typeface="Roboto"/>
                  <a:sym typeface="Roboto"/>
                </a:rPr>
                <a:t>the</a:t>
              </a:r>
              <a:r>
                <a:rPr lang="en-US" sz="1300">
                  <a:solidFill>
                    <a:srgbClr val="0C58D3"/>
                  </a:solidFill>
                  <a:latin typeface="Roboto"/>
                  <a:ea typeface="Roboto"/>
                  <a:cs typeface="Roboto"/>
                  <a:sym typeface="Roboto"/>
                </a:rPr>
                <a:t> HR team</a:t>
              </a:r>
              <a:endParaRPr sz="1300">
                <a:solidFill>
                  <a:srgbClr val="0C58D3"/>
                </a:solidFill>
                <a:latin typeface="Roboto"/>
                <a:ea typeface="Roboto"/>
                <a:cs typeface="Roboto"/>
                <a:sym typeface="Roboto"/>
              </a:endParaRPr>
            </a:p>
          </p:txBody>
        </p:sp>
      </p:grpSp>
      <p:grpSp>
        <p:nvGrpSpPr>
          <p:cNvPr id="321" name="Google Shape;321;g229cda48234_0_1803"/>
          <p:cNvGrpSpPr/>
          <p:nvPr/>
        </p:nvGrpSpPr>
        <p:grpSpPr>
          <a:xfrm>
            <a:off x="1173243" y="1117646"/>
            <a:ext cx="9846822" cy="911461"/>
            <a:chOff x="1593000" y="2322568"/>
            <a:chExt cx="7094252" cy="643506"/>
          </a:xfrm>
        </p:grpSpPr>
        <p:sp>
          <p:nvSpPr>
            <p:cNvPr id="322" name="Google Shape;322;g229cda48234_0_1803"/>
            <p:cNvSpPr/>
            <p:nvPr/>
          </p:nvSpPr>
          <p:spPr>
            <a:xfrm>
              <a:off x="3728375" y="2322568"/>
              <a:ext cx="3822600" cy="6435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23" name="Google Shape;323;g229cda48234_0_1803"/>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24" name="Google Shape;324;g229cda48234_0_1803"/>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25" name="Google Shape;325;g229cda48234_0_1803"/>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500">
                  <a:solidFill>
                    <a:srgbClr val="FFFFFF"/>
                  </a:solidFill>
                  <a:latin typeface="Roboto Medium"/>
                  <a:ea typeface="Roboto Medium"/>
                  <a:cs typeface="Roboto Medium"/>
                  <a:sym typeface="Roboto Medium"/>
                </a:rPr>
                <a:t>4.6% False Positive Rate</a:t>
              </a:r>
              <a:endParaRPr sz="1500">
                <a:solidFill>
                  <a:srgbClr val="FFFFFF"/>
                </a:solidFill>
                <a:latin typeface="Roboto"/>
                <a:ea typeface="Roboto"/>
                <a:cs typeface="Roboto"/>
                <a:sym typeface="Roboto"/>
              </a:endParaRPr>
            </a:p>
          </p:txBody>
        </p:sp>
        <p:sp>
          <p:nvSpPr>
            <p:cNvPr id="326" name="Google Shape;326;g229cda48234_0_1803"/>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327" name="Google Shape;327;g229cda48234_0_1803"/>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700">
                  <a:solidFill>
                    <a:srgbClr val="FFFFFF"/>
                  </a:solidFill>
                  <a:latin typeface="Roboto Thin"/>
                  <a:ea typeface="Roboto Thin"/>
                  <a:cs typeface="Roboto Thin"/>
                  <a:sym typeface="Roboto Thin"/>
                </a:rPr>
                <a:t>01</a:t>
              </a:r>
              <a:endParaRPr sz="3700">
                <a:solidFill>
                  <a:srgbClr val="FFFFFF"/>
                </a:solidFill>
                <a:latin typeface="Roboto Thin"/>
                <a:ea typeface="Roboto Thin"/>
                <a:cs typeface="Roboto Thin"/>
                <a:sym typeface="Roboto Thin"/>
              </a:endParaRPr>
            </a:p>
          </p:txBody>
        </p:sp>
        <p:sp>
          <p:nvSpPr>
            <p:cNvPr id="328" name="Google Shape;328;g229cda48234_0_1803"/>
            <p:cNvSpPr/>
            <p:nvPr/>
          </p:nvSpPr>
          <p:spPr>
            <a:xfrm>
              <a:off x="4342952" y="2323773"/>
              <a:ext cx="43443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For every 1000 positive predictions, 46 might be wrong</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Employees with no intention to leave,  might be predicted to be leaving</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US" sz="1300">
                  <a:solidFill>
                    <a:srgbClr val="0C58D3"/>
                  </a:solidFill>
                  <a:latin typeface="Roboto"/>
                  <a:ea typeface="Roboto"/>
                  <a:cs typeface="Roboto"/>
                  <a:sym typeface="Roboto"/>
                </a:rPr>
                <a:t>Acceptable to have this compared to False Negatives</a:t>
              </a:r>
              <a:endParaRPr sz="1300">
                <a:solidFill>
                  <a:srgbClr val="0C58D3"/>
                </a:solidFill>
                <a:latin typeface="Roboto"/>
                <a:ea typeface="Roboto"/>
                <a:cs typeface="Roboto"/>
                <a:sym typeface="Roboto"/>
              </a:endParaRPr>
            </a:p>
          </p:txBody>
        </p:sp>
      </p:grpSp>
      <p:sp>
        <p:nvSpPr>
          <p:cNvPr id="329" name="Google Shape;329;g229cda48234_0_1803"/>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Shaun</a:t>
            </a:r>
            <a:endParaRPr b="1" sz="12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29cda48268_3_0"/>
          <p:cNvSpPr txBox="1"/>
          <p:nvPr/>
        </p:nvSpPr>
        <p:spPr>
          <a:xfrm>
            <a:off x="3553950" y="1395950"/>
            <a:ext cx="9260100" cy="3485700"/>
          </a:xfrm>
          <a:prstGeom prst="rect">
            <a:avLst/>
          </a:prstGeom>
          <a:noFill/>
          <a:ln>
            <a:noFill/>
          </a:ln>
        </p:spPr>
        <p:txBody>
          <a:bodyPr anchorCtr="0" anchor="t" bIns="91425" lIns="91425" spcFirstLastPara="1" rIns="91425" wrap="square" tIns="91425">
            <a:spAutoFit/>
          </a:bodyPr>
          <a:lstStyle/>
          <a:p>
            <a:pPr indent="0" lvl="0" marL="0" rtl="0" algn="l">
              <a:lnSpc>
                <a:spcPct val="106510"/>
              </a:lnSpc>
              <a:spcBef>
                <a:spcPts val="0"/>
              </a:spcBef>
              <a:spcAft>
                <a:spcPts val="0"/>
              </a:spcAft>
              <a:buNone/>
            </a:pPr>
            <a:r>
              <a:rPr b="1" lang="en-US" sz="6851">
                <a:solidFill>
                  <a:srgbClr val="0944A1"/>
                </a:solidFill>
                <a:latin typeface="Roboto"/>
                <a:ea typeface="Roboto"/>
                <a:cs typeface="Roboto"/>
                <a:sym typeface="Roboto"/>
              </a:rPr>
              <a:t>Solution 1:</a:t>
            </a:r>
            <a:endParaRPr b="1" sz="6851">
              <a:solidFill>
                <a:srgbClr val="0944A1"/>
              </a:solidFill>
              <a:latin typeface="Roboto"/>
              <a:ea typeface="Roboto"/>
              <a:cs typeface="Roboto"/>
              <a:sym typeface="Roboto"/>
            </a:endParaRPr>
          </a:p>
          <a:p>
            <a:pPr indent="0" lvl="0" marL="0" rtl="0" algn="l">
              <a:lnSpc>
                <a:spcPct val="106510"/>
              </a:lnSpc>
              <a:spcBef>
                <a:spcPts val="0"/>
              </a:spcBef>
              <a:spcAft>
                <a:spcPts val="0"/>
              </a:spcAft>
              <a:buNone/>
            </a:pPr>
            <a:r>
              <a:rPr b="1" lang="en-US" sz="6851">
                <a:solidFill>
                  <a:schemeClr val="dk1"/>
                </a:solidFill>
                <a:latin typeface="Roboto"/>
                <a:ea typeface="Roboto"/>
                <a:cs typeface="Roboto"/>
                <a:sym typeface="Roboto"/>
              </a:rPr>
              <a:t>Attrition Prediction WebApp </a:t>
            </a:r>
            <a:endParaRPr b="1" sz="6851">
              <a:solidFill>
                <a:schemeClr val="dk1"/>
              </a:solidFill>
              <a:latin typeface="Roboto"/>
              <a:ea typeface="Roboto"/>
              <a:cs typeface="Roboto"/>
              <a:sym typeface="Roboto"/>
            </a:endParaRPr>
          </a:p>
        </p:txBody>
      </p:sp>
      <p:pic>
        <p:nvPicPr>
          <p:cNvPr id="336" name="Google Shape;336;g229cda48268_3_0"/>
          <p:cNvPicPr preferRelativeResize="0"/>
          <p:nvPr/>
        </p:nvPicPr>
        <p:blipFill>
          <a:blip r:embed="rId3">
            <a:alphaModFix/>
          </a:blip>
          <a:stretch>
            <a:fillRect/>
          </a:stretch>
        </p:blipFill>
        <p:spPr>
          <a:xfrm>
            <a:off x="974750" y="2819775"/>
            <a:ext cx="2285999" cy="2285999"/>
          </a:xfrm>
          <a:prstGeom prst="rect">
            <a:avLst/>
          </a:prstGeom>
          <a:noFill/>
          <a:ln>
            <a:noFill/>
          </a:ln>
        </p:spPr>
      </p:pic>
      <p:sp>
        <p:nvSpPr>
          <p:cNvPr id="337" name="Google Shape;337;g229cda48268_3_0"/>
          <p:cNvSpPr/>
          <p:nvPr/>
        </p:nvSpPr>
        <p:spPr>
          <a:xfrm>
            <a:off x="0" y="5105775"/>
            <a:ext cx="12192000" cy="1752300"/>
          </a:xfrm>
          <a:prstGeom prst="rect">
            <a:avLst/>
          </a:prstGeom>
          <a:solidFill>
            <a:srgbClr val="307BF3">
              <a:alpha val="30190"/>
            </a:srgbClr>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29cda48268_3_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29cda48268_3_15"/>
          <p:cNvSpPr/>
          <p:nvPr/>
        </p:nvSpPr>
        <p:spPr>
          <a:xfrm>
            <a:off x="4270300" y="275750"/>
            <a:ext cx="40653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Purpose of WebApp</a:t>
            </a:r>
            <a:endParaRPr b="0" i="0" sz="1800" u="none" cap="none" strike="noStrike">
              <a:solidFill>
                <a:schemeClr val="dk1"/>
              </a:solidFill>
              <a:latin typeface="Arial"/>
              <a:ea typeface="Arial"/>
              <a:cs typeface="Arial"/>
              <a:sym typeface="Arial"/>
            </a:endParaRPr>
          </a:p>
        </p:txBody>
      </p:sp>
      <p:pic>
        <p:nvPicPr>
          <p:cNvPr id="345" name="Google Shape;345;g229cda48268_3_15"/>
          <p:cNvPicPr preferRelativeResize="0"/>
          <p:nvPr/>
        </p:nvPicPr>
        <p:blipFill>
          <a:blip r:embed="rId3">
            <a:alphaModFix/>
          </a:blip>
          <a:stretch>
            <a:fillRect/>
          </a:stretch>
        </p:blipFill>
        <p:spPr>
          <a:xfrm>
            <a:off x="3645225" y="275762"/>
            <a:ext cx="625075" cy="625075"/>
          </a:xfrm>
          <a:prstGeom prst="rect">
            <a:avLst/>
          </a:prstGeom>
          <a:noFill/>
          <a:ln>
            <a:noFill/>
          </a:ln>
        </p:spPr>
      </p:pic>
      <p:sp>
        <p:nvSpPr>
          <p:cNvPr id="346" name="Google Shape;346;g229cda48268_3_15"/>
          <p:cNvSpPr/>
          <p:nvPr/>
        </p:nvSpPr>
        <p:spPr>
          <a:xfrm>
            <a:off x="4256700" y="3095275"/>
            <a:ext cx="3678600" cy="754200"/>
          </a:xfrm>
          <a:prstGeom prst="roundRect">
            <a:avLst>
              <a:gd fmla="val 16667" name="adj"/>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29cda48268_3_15"/>
          <p:cNvSpPr txBox="1"/>
          <p:nvPr/>
        </p:nvSpPr>
        <p:spPr>
          <a:xfrm>
            <a:off x="4863925" y="979600"/>
            <a:ext cx="257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Users:</a:t>
            </a:r>
            <a:endParaRPr b="1" sz="1800"/>
          </a:p>
        </p:txBody>
      </p:sp>
      <p:pic>
        <p:nvPicPr>
          <p:cNvPr id="348" name="Google Shape;348;g229cda48268_3_15"/>
          <p:cNvPicPr preferRelativeResize="0"/>
          <p:nvPr/>
        </p:nvPicPr>
        <p:blipFill>
          <a:blip r:embed="rId4">
            <a:alphaModFix/>
          </a:blip>
          <a:stretch>
            <a:fillRect/>
          </a:stretch>
        </p:blipFill>
        <p:spPr>
          <a:xfrm>
            <a:off x="5081175" y="1353813"/>
            <a:ext cx="2137700" cy="2137700"/>
          </a:xfrm>
          <a:prstGeom prst="rect">
            <a:avLst/>
          </a:prstGeom>
          <a:noFill/>
          <a:ln>
            <a:noFill/>
          </a:ln>
        </p:spPr>
      </p:pic>
      <p:sp>
        <p:nvSpPr>
          <p:cNvPr id="349" name="Google Shape;349;g229cda48268_3_15"/>
          <p:cNvSpPr txBox="1"/>
          <p:nvPr/>
        </p:nvSpPr>
        <p:spPr>
          <a:xfrm>
            <a:off x="3826500" y="3228900"/>
            <a:ext cx="453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latin typeface="Roboto"/>
                <a:ea typeface="Roboto"/>
                <a:cs typeface="Roboto"/>
                <a:sym typeface="Roboto"/>
              </a:rPr>
              <a:t>Senior Management</a:t>
            </a:r>
            <a:r>
              <a:rPr lang="en-US">
                <a:latin typeface="Roboto"/>
                <a:ea typeface="Roboto"/>
                <a:cs typeface="Roboto"/>
                <a:sym typeface="Roboto"/>
              </a:rPr>
              <a:t> &amp; </a:t>
            </a:r>
            <a:r>
              <a:rPr lang="en-US" u="sng">
                <a:latin typeface="Roboto"/>
                <a:ea typeface="Roboto"/>
                <a:cs typeface="Roboto"/>
                <a:sym typeface="Roboto"/>
              </a:rPr>
              <a:t>Human Resources</a:t>
            </a:r>
            <a:endParaRPr u="sng">
              <a:latin typeface="Roboto"/>
              <a:ea typeface="Roboto"/>
              <a:cs typeface="Roboto"/>
              <a:sym typeface="Roboto"/>
            </a:endParaRPr>
          </a:p>
        </p:txBody>
      </p:sp>
      <p:sp>
        <p:nvSpPr>
          <p:cNvPr id="350" name="Google Shape;350;g229cda48268_3_15"/>
          <p:cNvSpPr/>
          <p:nvPr/>
        </p:nvSpPr>
        <p:spPr>
          <a:xfrm>
            <a:off x="-66900" y="5913975"/>
            <a:ext cx="4065300" cy="75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u="sng">
                <a:latin typeface="Roboto"/>
                <a:ea typeface="Roboto"/>
                <a:cs typeface="Roboto"/>
                <a:sym typeface="Roboto"/>
              </a:rPr>
              <a:t>Predict Specific Employees</a:t>
            </a:r>
            <a:r>
              <a:rPr lang="en-US">
                <a:latin typeface="Roboto"/>
                <a:ea typeface="Roboto"/>
                <a:cs typeface="Roboto"/>
                <a:sym typeface="Roboto"/>
              </a:rPr>
              <a:t> who are at a Risk of Leaving </a:t>
            </a:r>
            <a:endParaRPr>
              <a:highlight>
                <a:srgbClr val="93C47D"/>
              </a:highlight>
              <a:latin typeface="Roboto"/>
              <a:ea typeface="Roboto"/>
              <a:cs typeface="Roboto"/>
              <a:sym typeface="Roboto"/>
            </a:endParaRPr>
          </a:p>
        </p:txBody>
      </p:sp>
      <p:pic>
        <p:nvPicPr>
          <p:cNvPr id="351" name="Google Shape;351;g229cda48268_3_15"/>
          <p:cNvPicPr preferRelativeResize="0"/>
          <p:nvPr/>
        </p:nvPicPr>
        <p:blipFill>
          <a:blip r:embed="rId5">
            <a:alphaModFix/>
          </a:blip>
          <a:stretch>
            <a:fillRect/>
          </a:stretch>
        </p:blipFill>
        <p:spPr>
          <a:xfrm>
            <a:off x="1036450" y="4550275"/>
            <a:ext cx="1363700" cy="1363700"/>
          </a:xfrm>
          <a:prstGeom prst="rect">
            <a:avLst/>
          </a:prstGeom>
          <a:noFill/>
          <a:ln>
            <a:noFill/>
          </a:ln>
        </p:spPr>
      </p:pic>
      <p:sp>
        <p:nvSpPr>
          <p:cNvPr id="352" name="Google Shape;352;g229cda48268_3_15"/>
          <p:cNvSpPr/>
          <p:nvPr/>
        </p:nvSpPr>
        <p:spPr>
          <a:xfrm>
            <a:off x="8063700" y="5870900"/>
            <a:ext cx="4154400" cy="754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Receive </a:t>
            </a:r>
            <a:r>
              <a:rPr lang="en-US" u="sng">
                <a:latin typeface="Roboto"/>
                <a:ea typeface="Roboto"/>
                <a:cs typeface="Roboto"/>
                <a:sym typeface="Roboto"/>
              </a:rPr>
              <a:t>Highly Specialized Recommendations</a:t>
            </a:r>
            <a:r>
              <a:rPr lang="en-US">
                <a:latin typeface="Roboto"/>
                <a:ea typeface="Roboto"/>
                <a:cs typeface="Roboto"/>
                <a:sym typeface="Roboto"/>
              </a:rPr>
              <a:t> for each </a:t>
            </a:r>
            <a:r>
              <a:rPr lang="en-US">
                <a:latin typeface="Roboto"/>
                <a:ea typeface="Roboto"/>
                <a:cs typeface="Roboto"/>
                <a:sym typeface="Roboto"/>
              </a:rPr>
              <a:t>specific</a:t>
            </a:r>
            <a:r>
              <a:rPr lang="en-US">
                <a:latin typeface="Roboto"/>
                <a:ea typeface="Roboto"/>
                <a:cs typeface="Roboto"/>
                <a:sym typeface="Roboto"/>
              </a:rPr>
              <a:t> Employee who is at Risk of Leaving</a:t>
            </a:r>
            <a:endParaRPr u="sng">
              <a:latin typeface="Roboto"/>
              <a:ea typeface="Roboto"/>
              <a:cs typeface="Roboto"/>
              <a:sym typeface="Roboto"/>
            </a:endParaRPr>
          </a:p>
        </p:txBody>
      </p:sp>
      <p:sp>
        <p:nvSpPr>
          <p:cNvPr id="353" name="Google Shape;353;g229cda48268_3_15"/>
          <p:cNvSpPr/>
          <p:nvPr/>
        </p:nvSpPr>
        <p:spPr>
          <a:xfrm>
            <a:off x="9376950" y="4292250"/>
            <a:ext cx="1527900" cy="1538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g229cda48268_3_15"/>
          <p:cNvPicPr preferRelativeResize="0"/>
          <p:nvPr/>
        </p:nvPicPr>
        <p:blipFill>
          <a:blip r:embed="rId6">
            <a:alphaModFix/>
          </a:blip>
          <a:stretch>
            <a:fillRect/>
          </a:stretch>
        </p:blipFill>
        <p:spPr>
          <a:xfrm>
            <a:off x="9421700" y="4342400"/>
            <a:ext cx="1438400" cy="1438400"/>
          </a:xfrm>
          <a:prstGeom prst="rect">
            <a:avLst/>
          </a:prstGeom>
          <a:noFill/>
          <a:ln>
            <a:noFill/>
          </a:ln>
        </p:spPr>
      </p:pic>
      <p:sp>
        <p:nvSpPr>
          <p:cNvPr id="355" name="Google Shape;355;g229cda48268_3_15"/>
          <p:cNvSpPr/>
          <p:nvPr/>
        </p:nvSpPr>
        <p:spPr>
          <a:xfrm rot="8519029">
            <a:off x="3167039" y="4068698"/>
            <a:ext cx="800800" cy="592200"/>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29cda48268_3_15"/>
          <p:cNvSpPr/>
          <p:nvPr/>
        </p:nvSpPr>
        <p:spPr>
          <a:xfrm flipH="1" rot="-7482850">
            <a:off x="7782881" y="4156149"/>
            <a:ext cx="800727" cy="592263"/>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29cda48268_3_15"/>
          <p:cNvSpPr/>
          <p:nvPr/>
        </p:nvSpPr>
        <p:spPr>
          <a:xfrm rot="5400000">
            <a:off x="5630695" y="4103618"/>
            <a:ext cx="800700" cy="592200"/>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29cda48268_3_15"/>
          <p:cNvSpPr/>
          <p:nvPr/>
        </p:nvSpPr>
        <p:spPr>
          <a:xfrm>
            <a:off x="3998400" y="4855025"/>
            <a:ext cx="4065300" cy="754200"/>
          </a:xfrm>
          <a:prstGeom prst="roundRect">
            <a:avLst>
              <a:gd fmla="val 16667" name="adj"/>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u="sng">
                <a:latin typeface="Roboto"/>
                <a:ea typeface="Roboto"/>
                <a:cs typeface="Roboto"/>
                <a:sym typeface="Roboto"/>
              </a:rPr>
              <a:t>Toggle</a:t>
            </a:r>
            <a:r>
              <a:rPr lang="en-US">
                <a:latin typeface="Roboto"/>
                <a:ea typeface="Roboto"/>
                <a:cs typeface="Roboto"/>
                <a:sym typeface="Roboto"/>
              </a:rPr>
              <a:t> between various Variables to predict how different </a:t>
            </a:r>
            <a:r>
              <a:rPr lang="en-US" u="sng">
                <a:latin typeface="Roboto"/>
                <a:ea typeface="Roboto"/>
                <a:cs typeface="Roboto"/>
                <a:sym typeface="Roboto"/>
              </a:rPr>
              <a:t>Variables affect Attrition </a:t>
            </a:r>
            <a:endParaRPr u="sng">
              <a:latin typeface="Roboto"/>
              <a:ea typeface="Roboto"/>
              <a:cs typeface="Roboto"/>
              <a:sym typeface="Roboto"/>
            </a:endParaRPr>
          </a:p>
        </p:txBody>
      </p:sp>
      <p:pic>
        <p:nvPicPr>
          <p:cNvPr id="359" name="Google Shape;359;g229cda48268_3_15"/>
          <p:cNvPicPr preferRelativeResize="0"/>
          <p:nvPr/>
        </p:nvPicPr>
        <p:blipFill>
          <a:blip r:embed="rId7">
            <a:alphaModFix/>
          </a:blip>
          <a:stretch>
            <a:fillRect/>
          </a:stretch>
        </p:blipFill>
        <p:spPr>
          <a:xfrm>
            <a:off x="5549562" y="5607750"/>
            <a:ext cx="1200925" cy="1200925"/>
          </a:xfrm>
          <a:prstGeom prst="rect">
            <a:avLst/>
          </a:prstGeom>
          <a:noFill/>
          <a:ln>
            <a:noFill/>
          </a:ln>
        </p:spPr>
      </p:pic>
      <p:sp>
        <p:nvSpPr>
          <p:cNvPr id="360" name="Google Shape;360;g229cda48268_3_15"/>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29cda48268_3_62"/>
          <p:cNvSpPr/>
          <p:nvPr/>
        </p:nvSpPr>
        <p:spPr>
          <a:xfrm>
            <a:off x="396050"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App</a:t>
            </a:r>
            <a:r>
              <a:rPr b="1" lang="en-US" sz="3150">
                <a:solidFill>
                  <a:srgbClr val="353535"/>
                </a:solidFill>
                <a:latin typeface="Roboto"/>
                <a:ea typeface="Roboto"/>
                <a:cs typeface="Roboto"/>
                <a:sym typeface="Roboto"/>
              </a:rPr>
              <a:t> Features (Main Page)</a:t>
            </a:r>
            <a:endParaRPr b="0" i="0" sz="1800" u="none" cap="none" strike="noStrike">
              <a:solidFill>
                <a:schemeClr val="dk1"/>
              </a:solidFill>
              <a:latin typeface="Arial"/>
              <a:ea typeface="Arial"/>
              <a:cs typeface="Arial"/>
              <a:sym typeface="Arial"/>
            </a:endParaRPr>
          </a:p>
        </p:txBody>
      </p:sp>
      <p:pic>
        <p:nvPicPr>
          <p:cNvPr id="367" name="Google Shape;367;g229cda48268_3_62"/>
          <p:cNvPicPr preferRelativeResize="0"/>
          <p:nvPr/>
        </p:nvPicPr>
        <p:blipFill>
          <a:blip r:embed="rId3">
            <a:alphaModFix/>
          </a:blip>
          <a:stretch>
            <a:fillRect/>
          </a:stretch>
        </p:blipFill>
        <p:spPr>
          <a:xfrm>
            <a:off x="2764475" y="539113"/>
            <a:ext cx="573325" cy="573325"/>
          </a:xfrm>
          <a:prstGeom prst="rect">
            <a:avLst/>
          </a:prstGeom>
          <a:noFill/>
          <a:ln>
            <a:noFill/>
          </a:ln>
        </p:spPr>
      </p:pic>
      <p:pic>
        <p:nvPicPr>
          <p:cNvPr id="368" name="Google Shape;368;g229cda48268_3_62"/>
          <p:cNvPicPr preferRelativeResize="0"/>
          <p:nvPr/>
        </p:nvPicPr>
        <p:blipFill>
          <a:blip r:embed="rId4">
            <a:alphaModFix/>
          </a:blip>
          <a:stretch>
            <a:fillRect/>
          </a:stretch>
        </p:blipFill>
        <p:spPr>
          <a:xfrm>
            <a:off x="609475" y="1187550"/>
            <a:ext cx="454200" cy="454200"/>
          </a:xfrm>
          <a:prstGeom prst="rect">
            <a:avLst/>
          </a:prstGeom>
          <a:noFill/>
          <a:ln>
            <a:noFill/>
          </a:ln>
        </p:spPr>
      </p:pic>
      <p:sp>
        <p:nvSpPr>
          <p:cNvPr id="369" name="Google Shape;369;g229cda48268_3_62"/>
          <p:cNvSpPr/>
          <p:nvPr/>
        </p:nvSpPr>
        <p:spPr>
          <a:xfrm>
            <a:off x="3956975" y="1996000"/>
            <a:ext cx="1833300" cy="118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g229cda48268_3_62"/>
          <p:cNvCxnSpPr/>
          <p:nvPr/>
        </p:nvCxnSpPr>
        <p:spPr>
          <a:xfrm rot="10800000">
            <a:off x="546500" y="2333850"/>
            <a:ext cx="1218300" cy="348000"/>
          </a:xfrm>
          <a:prstGeom prst="straightConnector1">
            <a:avLst/>
          </a:prstGeom>
          <a:noFill/>
          <a:ln cap="flat" cmpd="sng" w="9525">
            <a:solidFill>
              <a:srgbClr val="FF0000"/>
            </a:solidFill>
            <a:prstDash val="solid"/>
            <a:round/>
            <a:headEnd len="med" w="med" type="none"/>
            <a:tailEnd len="med" w="med" type="none"/>
          </a:ln>
        </p:spPr>
      </p:cxnSp>
      <p:sp>
        <p:nvSpPr>
          <p:cNvPr id="371" name="Google Shape;371;g229cda48268_3_62"/>
          <p:cNvSpPr txBox="1"/>
          <p:nvPr/>
        </p:nvSpPr>
        <p:spPr>
          <a:xfrm>
            <a:off x="-402775" y="1641750"/>
            <a:ext cx="259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Navigation to Attrition Prediction Tab</a:t>
            </a:r>
            <a:endParaRPr>
              <a:latin typeface="Roboto"/>
              <a:ea typeface="Roboto"/>
              <a:cs typeface="Roboto"/>
              <a:sym typeface="Roboto"/>
            </a:endParaRPr>
          </a:p>
        </p:txBody>
      </p:sp>
      <p:pic>
        <p:nvPicPr>
          <p:cNvPr id="372" name="Google Shape;372;g229cda48268_3_62"/>
          <p:cNvPicPr preferRelativeResize="0"/>
          <p:nvPr/>
        </p:nvPicPr>
        <p:blipFill>
          <a:blip r:embed="rId5">
            <a:alphaModFix/>
          </a:blip>
          <a:stretch>
            <a:fillRect/>
          </a:stretch>
        </p:blipFill>
        <p:spPr>
          <a:xfrm>
            <a:off x="1962625" y="1360725"/>
            <a:ext cx="9398826" cy="4796200"/>
          </a:xfrm>
          <a:prstGeom prst="rect">
            <a:avLst/>
          </a:prstGeom>
          <a:noFill/>
          <a:ln cap="flat" cmpd="sng" w="9525">
            <a:solidFill>
              <a:srgbClr val="FF0000"/>
            </a:solidFill>
            <a:prstDash val="solid"/>
            <a:round/>
            <a:headEnd len="sm" w="sm" type="none"/>
            <a:tailEnd len="sm" w="sm" type="none"/>
          </a:ln>
        </p:spPr>
      </p:pic>
      <p:sp>
        <p:nvSpPr>
          <p:cNvPr id="373" name="Google Shape;373;g229cda48268_3_62"/>
          <p:cNvSpPr/>
          <p:nvPr/>
        </p:nvSpPr>
        <p:spPr>
          <a:xfrm>
            <a:off x="1764800" y="1994800"/>
            <a:ext cx="1497900" cy="103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29cda48268_3_6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29cda48268_3_78"/>
          <p:cNvSpPr/>
          <p:nvPr/>
        </p:nvSpPr>
        <p:spPr>
          <a:xfrm>
            <a:off x="1953938" y="1377650"/>
            <a:ext cx="9630600" cy="479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29cda48268_3_78"/>
          <p:cNvSpPr/>
          <p:nvPr/>
        </p:nvSpPr>
        <p:spPr>
          <a:xfrm>
            <a:off x="396050"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App Features (Attrition Prediction)</a:t>
            </a:r>
            <a:endParaRPr b="0" i="0" sz="1800" u="none" cap="none" strike="noStrike">
              <a:solidFill>
                <a:schemeClr val="dk1"/>
              </a:solidFill>
              <a:latin typeface="Arial"/>
              <a:ea typeface="Arial"/>
              <a:cs typeface="Arial"/>
              <a:sym typeface="Arial"/>
            </a:endParaRPr>
          </a:p>
        </p:txBody>
      </p:sp>
      <p:pic>
        <p:nvPicPr>
          <p:cNvPr id="382" name="Google Shape;382;g229cda48268_3_78"/>
          <p:cNvPicPr preferRelativeResize="0"/>
          <p:nvPr/>
        </p:nvPicPr>
        <p:blipFill>
          <a:blip r:embed="rId3">
            <a:alphaModFix/>
          </a:blip>
          <a:stretch>
            <a:fillRect/>
          </a:stretch>
        </p:blipFill>
        <p:spPr>
          <a:xfrm>
            <a:off x="2764475" y="539113"/>
            <a:ext cx="573325" cy="573325"/>
          </a:xfrm>
          <a:prstGeom prst="rect">
            <a:avLst/>
          </a:prstGeom>
          <a:noFill/>
          <a:ln>
            <a:noFill/>
          </a:ln>
        </p:spPr>
      </p:pic>
      <p:pic>
        <p:nvPicPr>
          <p:cNvPr id="383" name="Google Shape;383;g229cda48268_3_78"/>
          <p:cNvPicPr preferRelativeResize="0"/>
          <p:nvPr/>
        </p:nvPicPr>
        <p:blipFill>
          <a:blip r:embed="rId4">
            <a:alphaModFix/>
          </a:blip>
          <a:stretch>
            <a:fillRect/>
          </a:stretch>
        </p:blipFill>
        <p:spPr>
          <a:xfrm>
            <a:off x="745475" y="2853175"/>
            <a:ext cx="454200" cy="454200"/>
          </a:xfrm>
          <a:prstGeom prst="rect">
            <a:avLst/>
          </a:prstGeom>
          <a:noFill/>
          <a:ln>
            <a:noFill/>
          </a:ln>
        </p:spPr>
      </p:pic>
      <p:sp>
        <p:nvSpPr>
          <p:cNvPr id="384" name="Google Shape;384;g229cda48268_3_78"/>
          <p:cNvSpPr/>
          <p:nvPr/>
        </p:nvSpPr>
        <p:spPr>
          <a:xfrm>
            <a:off x="3956975" y="1996000"/>
            <a:ext cx="1833300" cy="118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29cda48268_3_78"/>
          <p:cNvSpPr txBox="1"/>
          <p:nvPr/>
        </p:nvSpPr>
        <p:spPr>
          <a:xfrm>
            <a:off x="-62850" y="3307375"/>
            <a:ext cx="194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Load Employee Profile </a:t>
            </a:r>
            <a:endParaRPr>
              <a:latin typeface="Roboto"/>
              <a:ea typeface="Roboto"/>
              <a:cs typeface="Roboto"/>
              <a:sym typeface="Roboto"/>
            </a:endParaRPr>
          </a:p>
        </p:txBody>
      </p:sp>
      <p:sp>
        <p:nvSpPr>
          <p:cNvPr id="386" name="Google Shape;386;g229cda48268_3_78"/>
          <p:cNvSpPr/>
          <p:nvPr/>
        </p:nvSpPr>
        <p:spPr>
          <a:xfrm>
            <a:off x="4554425" y="1935300"/>
            <a:ext cx="6186600" cy="103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g229cda48268_3_78"/>
          <p:cNvPicPr preferRelativeResize="0"/>
          <p:nvPr/>
        </p:nvPicPr>
        <p:blipFill>
          <a:blip r:embed="rId5">
            <a:alphaModFix/>
          </a:blip>
          <a:stretch>
            <a:fillRect/>
          </a:stretch>
        </p:blipFill>
        <p:spPr>
          <a:xfrm>
            <a:off x="1954000" y="1377625"/>
            <a:ext cx="9630476" cy="4798251"/>
          </a:xfrm>
          <a:prstGeom prst="rect">
            <a:avLst/>
          </a:prstGeom>
          <a:noFill/>
          <a:ln>
            <a:noFill/>
          </a:ln>
        </p:spPr>
      </p:pic>
      <p:sp>
        <p:nvSpPr>
          <p:cNvPr id="388" name="Google Shape;388;g229cda48268_3_78"/>
          <p:cNvSpPr/>
          <p:nvPr/>
        </p:nvSpPr>
        <p:spPr>
          <a:xfrm>
            <a:off x="4594675" y="1935300"/>
            <a:ext cx="6936600" cy="82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g229cda48268_3_78"/>
          <p:cNvCxnSpPr/>
          <p:nvPr/>
        </p:nvCxnSpPr>
        <p:spPr>
          <a:xfrm flipH="1">
            <a:off x="1410050" y="2623650"/>
            <a:ext cx="3033900" cy="1104900"/>
          </a:xfrm>
          <a:prstGeom prst="straightConnector1">
            <a:avLst/>
          </a:prstGeom>
          <a:noFill/>
          <a:ln cap="flat" cmpd="sng" w="9525">
            <a:solidFill>
              <a:srgbClr val="FF0000"/>
            </a:solidFill>
            <a:prstDash val="solid"/>
            <a:round/>
            <a:headEnd len="med" w="med" type="none"/>
            <a:tailEnd len="med" w="med" type="none"/>
          </a:ln>
        </p:spPr>
      </p:cxnSp>
      <p:sp>
        <p:nvSpPr>
          <p:cNvPr id="390" name="Google Shape;390;g229cda48268_3_78"/>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29cda48268_3_90"/>
          <p:cNvSpPr/>
          <p:nvPr/>
        </p:nvSpPr>
        <p:spPr>
          <a:xfrm>
            <a:off x="396050"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App Features (Main Page)</a:t>
            </a:r>
            <a:endParaRPr b="0" i="0" sz="1800" u="none" cap="none" strike="noStrike">
              <a:solidFill>
                <a:schemeClr val="dk1"/>
              </a:solidFill>
              <a:latin typeface="Arial"/>
              <a:ea typeface="Arial"/>
              <a:cs typeface="Arial"/>
              <a:sym typeface="Arial"/>
            </a:endParaRPr>
          </a:p>
        </p:txBody>
      </p:sp>
      <p:pic>
        <p:nvPicPr>
          <p:cNvPr id="397" name="Google Shape;397;g229cda48268_3_90"/>
          <p:cNvPicPr preferRelativeResize="0"/>
          <p:nvPr/>
        </p:nvPicPr>
        <p:blipFill>
          <a:blip r:embed="rId3">
            <a:alphaModFix/>
          </a:blip>
          <a:stretch>
            <a:fillRect/>
          </a:stretch>
        </p:blipFill>
        <p:spPr>
          <a:xfrm>
            <a:off x="2764475" y="539113"/>
            <a:ext cx="573325" cy="573325"/>
          </a:xfrm>
          <a:prstGeom prst="rect">
            <a:avLst/>
          </a:prstGeom>
          <a:noFill/>
          <a:ln>
            <a:noFill/>
          </a:ln>
        </p:spPr>
      </p:pic>
      <p:pic>
        <p:nvPicPr>
          <p:cNvPr id="398" name="Google Shape;398;g229cda48268_3_90"/>
          <p:cNvPicPr preferRelativeResize="0"/>
          <p:nvPr/>
        </p:nvPicPr>
        <p:blipFill>
          <a:blip r:embed="rId4">
            <a:alphaModFix/>
          </a:blip>
          <a:stretch>
            <a:fillRect/>
          </a:stretch>
        </p:blipFill>
        <p:spPr>
          <a:xfrm>
            <a:off x="616550" y="4357350"/>
            <a:ext cx="454200" cy="454200"/>
          </a:xfrm>
          <a:prstGeom prst="rect">
            <a:avLst/>
          </a:prstGeom>
          <a:noFill/>
          <a:ln>
            <a:noFill/>
          </a:ln>
        </p:spPr>
      </p:pic>
      <p:sp>
        <p:nvSpPr>
          <p:cNvPr id="399" name="Google Shape;399;g229cda48268_3_90"/>
          <p:cNvSpPr/>
          <p:nvPr/>
        </p:nvSpPr>
        <p:spPr>
          <a:xfrm>
            <a:off x="3956975" y="1996000"/>
            <a:ext cx="1833300" cy="118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29cda48268_3_90"/>
          <p:cNvSpPr txBox="1"/>
          <p:nvPr/>
        </p:nvSpPr>
        <p:spPr>
          <a:xfrm>
            <a:off x="-46150" y="4811550"/>
            <a:ext cx="1932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Personalized Recommendations </a:t>
            </a:r>
            <a:r>
              <a:rPr lang="en-US">
                <a:latin typeface="Roboto"/>
                <a:ea typeface="Roboto"/>
                <a:cs typeface="Roboto"/>
                <a:sym typeface="Roboto"/>
              </a:rPr>
              <a:t>specific</a:t>
            </a:r>
            <a:r>
              <a:rPr lang="en-US">
                <a:latin typeface="Roboto"/>
                <a:ea typeface="Roboto"/>
                <a:cs typeface="Roboto"/>
                <a:sym typeface="Roboto"/>
              </a:rPr>
              <a:t> to each employee </a:t>
            </a:r>
            <a:endParaRPr>
              <a:latin typeface="Roboto"/>
              <a:ea typeface="Roboto"/>
              <a:cs typeface="Roboto"/>
              <a:sym typeface="Roboto"/>
            </a:endParaRPr>
          </a:p>
        </p:txBody>
      </p:sp>
      <p:pic>
        <p:nvPicPr>
          <p:cNvPr id="401" name="Google Shape;401;g229cda48268_3_90"/>
          <p:cNvPicPr preferRelativeResize="0"/>
          <p:nvPr/>
        </p:nvPicPr>
        <p:blipFill>
          <a:blip r:embed="rId5">
            <a:alphaModFix/>
          </a:blip>
          <a:stretch>
            <a:fillRect/>
          </a:stretch>
        </p:blipFill>
        <p:spPr>
          <a:xfrm>
            <a:off x="2022025" y="1419825"/>
            <a:ext cx="9922398" cy="4934526"/>
          </a:xfrm>
          <a:prstGeom prst="rect">
            <a:avLst/>
          </a:prstGeom>
          <a:noFill/>
          <a:ln>
            <a:noFill/>
          </a:ln>
        </p:spPr>
      </p:pic>
      <p:sp>
        <p:nvSpPr>
          <p:cNvPr id="402" name="Google Shape;402;g229cda48268_3_90"/>
          <p:cNvSpPr/>
          <p:nvPr/>
        </p:nvSpPr>
        <p:spPr>
          <a:xfrm>
            <a:off x="4577675" y="3881375"/>
            <a:ext cx="7225800" cy="231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g229cda48268_3_90"/>
          <p:cNvCxnSpPr/>
          <p:nvPr/>
        </p:nvCxnSpPr>
        <p:spPr>
          <a:xfrm flipH="1">
            <a:off x="1698975" y="5011625"/>
            <a:ext cx="2719500" cy="42600"/>
          </a:xfrm>
          <a:prstGeom prst="straightConnector1">
            <a:avLst/>
          </a:prstGeom>
          <a:noFill/>
          <a:ln cap="flat" cmpd="sng" w="9525">
            <a:solidFill>
              <a:srgbClr val="FF0000"/>
            </a:solidFill>
            <a:prstDash val="solid"/>
            <a:round/>
            <a:headEnd len="med" w="med" type="none"/>
            <a:tailEnd len="med" w="med" type="none"/>
          </a:ln>
        </p:spPr>
      </p:cxnSp>
      <p:pic>
        <p:nvPicPr>
          <p:cNvPr id="404" name="Google Shape;404;g229cda48268_3_90"/>
          <p:cNvPicPr preferRelativeResize="0"/>
          <p:nvPr/>
        </p:nvPicPr>
        <p:blipFill>
          <a:blip r:embed="rId4">
            <a:alphaModFix/>
          </a:blip>
          <a:stretch>
            <a:fillRect/>
          </a:stretch>
        </p:blipFill>
        <p:spPr>
          <a:xfrm>
            <a:off x="616550" y="1671350"/>
            <a:ext cx="454200" cy="454200"/>
          </a:xfrm>
          <a:prstGeom prst="rect">
            <a:avLst/>
          </a:prstGeom>
          <a:noFill/>
          <a:ln>
            <a:noFill/>
          </a:ln>
        </p:spPr>
      </p:pic>
      <p:sp>
        <p:nvSpPr>
          <p:cNvPr id="405" name="Google Shape;405;g229cda48268_3_90"/>
          <p:cNvSpPr txBox="1"/>
          <p:nvPr/>
        </p:nvSpPr>
        <p:spPr>
          <a:xfrm>
            <a:off x="-46150" y="2224025"/>
            <a:ext cx="1932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Attrition Prediction using Random Forest using Variables given above </a:t>
            </a:r>
            <a:endParaRPr>
              <a:latin typeface="Roboto"/>
              <a:ea typeface="Roboto"/>
              <a:cs typeface="Roboto"/>
              <a:sym typeface="Roboto"/>
            </a:endParaRPr>
          </a:p>
        </p:txBody>
      </p:sp>
      <p:cxnSp>
        <p:nvCxnSpPr>
          <p:cNvPr id="406" name="Google Shape;406;g229cda48268_3_90"/>
          <p:cNvCxnSpPr/>
          <p:nvPr/>
        </p:nvCxnSpPr>
        <p:spPr>
          <a:xfrm rot="10800000">
            <a:off x="1690625" y="3091025"/>
            <a:ext cx="2965800" cy="569400"/>
          </a:xfrm>
          <a:prstGeom prst="straightConnector1">
            <a:avLst/>
          </a:prstGeom>
          <a:noFill/>
          <a:ln cap="flat" cmpd="sng" w="9525">
            <a:solidFill>
              <a:srgbClr val="FF0000"/>
            </a:solidFill>
            <a:prstDash val="solid"/>
            <a:round/>
            <a:headEnd len="med" w="med" type="none"/>
            <a:tailEnd len="med" w="med" type="none"/>
          </a:ln>
        </p:spPr>
      </p:cxnSp>
      <p:sp>
        <p:nvSpPr>
          <p:cNvPr id="407" name="Google Shape;407;g229cda48268_3_90"/>
          <p:cNvSpPr/>
          <p:nvPr/>
        </p:nvSpPr>
        <p:spPr>
          <a:xfrm>
            <a:off x="4577675" y="1526825"/>
            <a:ext cx="7225800" cy="231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29cda48268_3_9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29cda48268_3_35"/>
          <p:cNvSpPr/>
          <p:nvPr/>
        </p:nvSpPr>
        <p:spPr>
          <a:xfrm>
            <a:off x="-230649" y="3891225"/>
            <a:ext cx="4700592" cy="1648620"/>
          </a:xfrm>
          <a:prstGeom prst="cloud">
            <a:avLst/>
          </a:prstGeom>
          <a:solidFill>
            <a:srgbClr val="9FC5E8"/>
          </a:solid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29cda48268_3_35"/>
          <p:cNvSpPr/>
          <p:nvPr/>
        </p:nvSpPr>
        <p:spPr>
          <a:xfrm>
            <a:off x="6261987" y="5265700"/>
            <a:ext cx="4419036" cy="1376676"/>
          </a:xfrm>
          <a:prstGeom prst="cloud">
            <a:avLst/>
          </a:prstGeom>
          <a:solidFill>
            <a:srgbClr val="9FC5E8"/>
          </a:solid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29cda48268_3_35"/>
          <p:cNvSpPr/>
          <p:nvPr/>
        </p:nvSpPr>
        <p:spPr>
          <a:xfrm>
            <a:off x="7273238" y="402175"/>
            <a:ext cx="4419036" cy="1376676"/>
          </a:xfrm>
          <a:prstGeom prst="cloud">
            <a:avLst/>
          </a:prstGeom>
          <a:solidFill>
            <a:srgbClr val="9FC5E8"/>
          </a:solid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29cda48268_3_35"/>
          <p:cNvSpPr/>
          <p:nvPr/>
        </p:nvSpPr>
        <p:spPr>
          <a:xfrm>
            <a:off x="585238" y="513200"/>
            <a:ext cx="4419036" cy="1376676"/>
          </a:xfrm>
          <a:prstGeom prst="cloud">
            <a:avLst/>
          </a:prstGeom>
          <a:solidFill>
            <a:srgbClr val="9FC5E8"/>
          </a:solid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29cda48268_3_35"/>
          <p:cNvSpPr/>
          <p:nvPr/>
        </p:nvSpPr>
        <p:spPr>
          <a:xfrm>
            <a:off x="7460788" y="3133250"/>
            <a:ext cx="4419036" cy="1376676"/>
          </a:xfrm>
          <a:prstGeom prst="cloud">
            <a:avLst/>
          </a:prstGeom>
          <a:solidFill>
            <a:srgbClr val="9FC5E8"/>
          </a:solid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29cda48268_3_35"/>
          <p:cNvSpPr txBox="1"/>
          <p:nvPr/>
        </p:nvSpPr>
        <p:spPr>
          <a:xfrm>
            <a:off x="8020525" y="3568838"/>
            <a:ext cx="436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Roboto"/>
                <a:ea typeface="Roboto"/>
                <a:cs typeface="Roboto"/>
                <a:sym typeface="Roboto"/>
              </a:rPr>
              <a:t>How effective will the App actually be?</a:t>
            </a:r>
            <a:endParaRPr sz="1600">
              <a:latin typeface="Roboto"/>
              <a:ea typeface="Roboto"/>
              <a:cs typeface="Roboto"/>
              <a:sym typeface="Roboto"/>
            </a:endParaRPr>
          </a:p>
        </p:txBody>
      </p:sp>
      <p:sp>
        <p:nvSpPr>
          <p:cNvPr id="420" name="Google Shape;420;g229cda48268_3_35"/>
          <p:cNvSpPr txBox="1"/>
          <p:nvPr/>
        </p:nvSpPr>
        <p:spPr>
          <a:xfrm>
            <a:off x="823213" y="847550"/>
            <a:ext cx="4368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Roboto"/>
                <a:ea typeface="Roboto"/>
                <a:cs typeface="Roboto"/>
                <a:sym typeface="Roboto"/>
              </a:rPr>
              <a:t>The App looks fancy but how much will it cost?</a:t>
            </a:r>
            <a:endParaRPr sz="1700">
              <a:latin typeface="Roboto"/>
              <a:ea typeface="Roboto"/>
              <a:cs typeface="Roboto"/>
              <a:sym typeface="Roboto"/>
            </a:endParaRPr>
          </a:p>
        </p:txBody>
      </p:sp>
      <p:sp>
        <p:nvSpPr>
          <p:cNvPr id="421" name="Google Shape;421;g229cda48268_3_35"/>
          <p:cNvSpPr txBox="1"/>
          <p:nvPr/>
        </p:nvSpPr>
        <p:spPr>
          <a:xfrm>
            <a:off x="169950" y="4183513"/>
            <a:ext cx="436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Roboto"/>
                <a:ea typeface="Roboto"/>
                <a:cs typeface="Roboto"/>
                <a:sym typeface="Roboto"/>
              </a:rPr>
              <a:t>Every Analytics team in the world recommends an App, but they never make it past the initial stage? How is this different?</a:t>
            </a:r>
            <a:endParaRPr sz="1600">
              <a:latin typeface="Roboto"/>
              <a:ea typeface="Roboto"/>
              <a:cs typeface="Roboto"/>
              <a:sym typeface="Roboto"/>
            </a:endParaRPr>
          </a:p>
        </p:txBody>
      </p:sp>
      <p:sp>
        <p:nvSpPr>
          <p:cNvPr id="422" name="Google Shape;422;g229cda48268_3_35"/>
          <p:cNvSpPr txBox="1"/>
          <p:nvPr/>
        </p:nvSpPr>
        <p:spPr>
          <a:xfrm>
            <a:off x="7561650" y="684900"/>
            <a:ext cx="436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Roboto"/>
                <a:ea typeface="Roboto"/>
                <a:cs typeface="Roboto"/>
                <a:sym typeface="Roboto"/>
              </a:rPr>
              <a:t>With what accuracy will the App predict the Attrition?</a:t>
            </a:r>
            <a:endParaRPr sz="1600">
              <a:latin typeface="Roboto"/>
              <a:ea typeface="Roboto"/>
              <a:cs typeface="Roboto"/>
              <a:sym typeface="Roboto"/>
            </a:endParaRPr>
          </a:p>
        </p:txBody>
      </p:sp>
      <p:sp>
        <p:nvSpPr>
          <p:cNvPr id="423" name="Google Shape;423;g229cda48268_3_35"/>
          <p:cNvSpPr txBox="1"/>
          <p:nvPr/>
        </p:nvSpPr>
        <p:spPr>
          <a:xfrm>
            <a:off x="6592275" y="5539838"/>
            <a:ext cx="436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Roboto"/>
                <a:ea typeface="Roboto"/>
                <a:cs typeface="Roboto"/>
                <a:sym typeface="Roboto"/>
              </a:rPr>
              <a:t>How soon can we get the App running for Coinbase since its an urgent situation?</a:t>
            </a:r>
            <a:endParaRPr sz="1600">
              <a:latin typeface="Roboto"/>
              <a:ea typeface="Roboto"/>
              <a:cs typeface="Roboto"/>
              <a:sym typeface="Roboto"/>
            </a:endParaRPr>
          </a:p>
        </p:txBody>
      </p:sp>
      <p:pic>
        <p:nvPicPr>
          <p:cNvPr id="424" name="Google Shape;424;g229cda48268_3_35"/>
          <p:cNvPicPr preferRelativeResize="0"/>
          <p:nvPr/>
        </p:nvPicPr>
        <p:blipFill>
          <a:blip r:embed="rId3">
            <a:alphaModFix/>
          </a:blip>
          <a:stretch>
            <a:fillRect/>
          </a:stretch>
        </p:blipFill>
        <p:spPr>
          <a:xfrm>
            <a:off x="4392993" y="1735876"/>
            <a:ext cx="2762995" cy="2762995"/>
          </a:xfrm>
          <a:prstGeom prst="rect">
            <a:avLst/>
          </a:prstGeom>
          <a:noFill/>
          <a:ln>
            <a:noFill/>
          </a:ln>
        </p:spPr>
      </p:pic>
      <p:sp>
        <p:nvSpPr>
          <p:cNvPr id="425" name="Google Shape;425;g229cda48268_3_35"/>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229cda48268_3_53"/>
          <p:cNvPicPr preferRelativeResize="0"/>
          <p:nvPr/>
        </p:nvPicPr>
        <p:blipFill>
          <a:blip r:embed="rId3">
            <a:alphaModFix/>
          </a:blip>
          <a:stretch>
            <a:fillRect/>
          </a:stretch>
        </p:blipFill>
        <p:spPr>
          <a:xfrm>
            <a:off x="5497725" y="245875"/>
            <a:ext cx="6288625" cy="6288625"/>
          </a:xfrm>
          <a:prstGeom prst="rect">
            <a:avLst/>
          </a:prstGeom>
          <a:noFill/>
          <a:ln>
            <a:noFill/>
          </a:ln>
        </p:spPr>
      </p:pic>
      <p:sp>
        <p:nvSpPr>
          <p:cNvPr id="432" name="Google Shape;432;g229cda48268_3_53"/>
          <p:cNvSpPr/>
          <p:nvPr/>
        </p:nvSpPr>
        <p:spPr>
          <a:xfrm>
            <a:off x="5608138" y="295537"/>
            <a:ext cx="6067800" cy="618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29cda48268_3_53"/>
          <p:cNvSpPr/>
          <p:nvPr/>
        </p:nvSpPr>
        <p:spPr>
          <a:xfrm>
            <a:off x="-575" y="-2275"/>
            <a:ext cx="4631400" cy="685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29cda48268_3_53"/>
          <p:cNvSpPr txBox="1"/>
          <p:nvPr/>
        </p:nvSpPr>
        <p:spPr>
          <a:xfrm>
            <a:off x="143900" y="363150"/>
            <a:ext cx="4393500" cy="557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0">
                <a:latin typeface="Roboto"/>
                <a:ea typeface="Roboto"/>
                <a:cs typeface="Roboto"/>
                <a:sym typeface="Roboto"/>
              </a:rPr>
              <a:t>SCAN TO</a:t>
            </a:r>
            <a:endParaRPr b="1" sz="7000">
              <a:latin typeface="Roboto"/>
              <a:ea typeface="Roboto"/>
              <a:cs typeface="Roboto"/>
              <a:sym typeface="Roboto"/>
            </a:endParaRPr>
          </a:p>
          <a:p>
            <a:pPr indent="0" lvl="0" marL="0" rtl="0" algn="ctr">
              <a:spcBef>
                <a:spcPts val="0"/>
              </a:spcBef>
              <a:spcAft>
                <a:spcPts val="0"/>
              </a:spcAft>
              <a:buNone/>
            </a:pPr>
            <a:r>
              <a:t/>
            </a:r>
            <a:endParaRPr b="1" sz="7000">
              <a:latin typeface="Roboto"/>
              <a:ea typeface="Roboto"/>
              <a:cs typeface="Roboto"/>
              <a:sym typeface="Roboto"/>
            </a:endParaRPr>
          </a:p>
          <a:p>
            <a:pPr indent="0" lvl="0" marL="0" rtl="0" algn="l">
              <a:spcBef>
                <a:spcPts val="0"/>
              </a:spcBef>
              <a:spcAft>
                <a:spcPts val="0"/>
              </a:spcAft>
              <a:buNone/>
            </a:pPr>
            <a:r>
              <a:rPr b="1" lang="en-US" sz="7000">
                <a:latin typeface="Roboto"/>
                <a:ea typeface="Roboto"/>
                <a:cs typeface="Roboto"/>
                <a:sym typeface="Roboto"/>
              </a:rPr>
              <a:t>    GET </a:t>
            </a:r>
            <a:endParaRPr b="1" sz="7000">
              <a:latin typeface="Roboto"/>
              <a:ea typeface="Roboto"/>
              <a:cs typeface="Roboto"/>
              <a:sym typeface="Roboto"/>
            </a:endParaRPr>
          </a:p>
          <a:p>
            <a:pPr indent="0" lvl="0" marL="0" rtl="0" algn="ctr">
              <a:spcBef>
                <a:spcPts val="0"/>
              </a:spcBef>
              <a:spcAft>
                <a:spcPts val="0"/>
              </a:spcAft>
              <a:buNone/>
            </a:pPr>
            <a:r>
              <a:t/>
            </a:r>
            <a:endParaRPr b="1" sz="7000">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STARTED</a:t>
            </a:r>
            <a:r>
              <a:rPr lang="en-US" sz="7000">
                <a:latin typeface="Roboto"/>
                <a:ea typeface="Roboto"/>
                <a:cs typeface="Roboto"/>
                <a:sym typeface="Roboto"/>
              </a:rPr>
              <a:t> </a:t>
            </a:r>
            <a:endParaRPr sz="7000">
              <a:latin typeface="Roboto"/>
              <a:ea typeface="Roboto"/>
              <a:cs typeface="Roboto"/>
              <a:sym typeface="Roboto"/>
            </a:endParaRPr>
          </a:p>
        </p:txBody>
      </p:sp>
      <p:sp>
        <p:nvSpPr>
          <p:cNvPr id="435" name="Google Shape;435;g229cda48268_3_53"/>
          <p:cNvSpPr txBox="1"/>
          <p:nvPr/>
        </p:nvSpPr>
        <p:spPr>
          <a:xfrm>
            <a:off x="6016150" y="6484825"/>
            <a:ext cx="57702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i="1" lang="en-US" sz="1100">
                <a:solidFill>
                  <a:schemeClr val="dk1"/>
                </a:solidFill>
                <a:latin typeface="Times New Roman"/>
                <a:ea typeface="Times New Roman"/>
                <a:cs typeface="Times New Roman"/>
                <a:sym typeface="Times New Roman"/>
              </a:rPr>
              <a:t>https://jaijindal-bc2407-s1team7-attrition-ap-bc2407-s1team7-app-7bzpob.streamlit.app/</a:t>
            </a:r>
            <a:endParaRPr/>
          </a:p>
        </p:txBody>
      </p:sp>
      <p:sp>
        <p:nvSpPr>
          <p:cNvPr id="436" name="Google Shape;436;g229cda48268_3_53"/>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29cda48268_3_8"/>
          <p:cNvSpPr txBox="1"/>
          <p:nvPr/>
        </p:nvSpPr>
        <p:spPr>
          <a:xfrm>
            <a:off x="3562450" y="1922850"/>
            <a:ext cx="9260100" cy="2362500"/>
          </a:xfrm>
          <a:prstGeom prst="rect">
            <a:avLst/>
          </a:prstGeom>
          <a:noFill/>
          <a:ln>
            <a:noFill/>
          </a:ln>
        </p:spPr>
        <p:txBody>
          <a:bodyPr anchorCtr="0" anchor="t" bIns="91425" lIns="91425" spcFirstLastPara="1" rIns="91425" wrap="square" tIns="91425">
            <a:spAutoFit/>
          </a:bodyPr>
          <a:lstStyle/>
          <a:p>
            <a:pPr indent="0" lvl="0" marL="0" rtl="0" algn="l">
              <a:lnSpc>
                <a:spcPct val="106510"/>
              </a:lnSpc>
              <a:spcBef>
                <a:spcPts val="0"/>
              </a:spcBef>
              <a:spcAft>
                <a:spcPts val="0"/>
              </a:spcAft>
              <a:buNone/>
            </a:pPr>
            <a:r>
              <a:rPr b="1" lang="en-US" sz="6851">
                <a:solidFill>
                  <a:srgbClr val="0944A1"/>
                </a:solidFill>
                <a:latin typeface="Roboto"/>
                <a:ea typeface="Roboto"/>
                <a:cs typeface="Roboto"/>
                <a:sym typeface="Roboto"/>
              </a:rPr>
              <a:t>Solution 2:</a:t>
            </a:r>
            <a:endParaRPr b="1" sz="6851">
              <a:solidFill>
                <a:srgbClr val="0944A1"/>
              </a:solidFill>
              <a:latin typeface="Roboto"/>
              <a:ea typeface="Roboto"/>
              <a:cs typeface="Roboto"/>
              <a:sym typeface="Roboto"/>
            </a:endParaRPr>
          </a:p>
          <a:p>
            <a:pPr indent="0" lvl="0" marL="0" rtl="0" algn="l">
              <a:lnSpc>
                <a:spcPct val="106510"/>
              </a:lnSpc>
              <a:spcBef>
                <a:spcPts val="0"/>
              </a:spcBef>
              <a:spcAft>
                <a:spcPts val="0"/>
              </a:spcAft>
              <a:buNone/>
            </a:pPr>
            <a:r>
              <a:rPr b="1" lang="en-US" sz="6851">
                <a:solidFill>
                  <a:schemeClr val="dk1"/>
                </a:solidFill>
                <a:latin typeface="Roboto"/>
                <a:ea typeface="Roboto"/>
                <a:cs typeface="Roboto"/>
                <a:sym typeface="Roboto"/>
              </a:rPr>
              <a:t>Attrition Dashboard</a:t>
            </a:r>
            <a:endParaRPr b="1" sz="6851">
              <a:solidFill>
                <a:schemeClr val="dk1"/>
              </a:solidFill>
              <a:latin typeface="Roboto"/>
              <a:ea typeface="Roboto"/>
              <a:cs typeface="Roboto"/>
              <a:sym typeface="Roboto"/>
            </a:endParaRPr>
          </a:p>
        </p:txBody>
      </p:sp>
      <p:pic>
        <p:nvPicPr>
          <p:cNvPr id="443" name="Google Shape;443;g229cda48268_3_8"/>
          <p:cNvPicPr preferRelativeResize="0"/>
          <p:nvPr/>
        </p:nvPicPr>
        <p:blipFill>
          <a:blip r:embed="rId3">
            <a:alphaModFix/>
          </a:blip>
          <a:stretch>
            <a:fillRect/>
          </a:stretch>
        </p:blipFill>
        <p:spPr>
          <a:xfrm>
            <a:off x="974750" y="2819775"/>
            <a:ext cx="2285999" cy="2285999"/>
          </a:xfrm>
          <a:prstGeom prst="rect">
            <a:avLst/>
          </a:prstGeom>
          <a:noFill/>
          <a:ln>
            <a:noFill/>
          </a:ln>
        </p:spPr>
      </p:pic>
      <p:sp>
        <p:nvSpPr>
          <p:cNvPr id="444" name="Google Shape;444;g229cda48268_3_8"/>
          <p:cNvSpPr/>
          <p:nvPr/>
        </p:nvSpPr>
        <p:spPr>
          <a:xfrm>
            <a:off x="0" y="5105775"/>
            <a:ext cx="12192000" cy="1752300"/>
          </a:xfrm>
          <a:prstGeom prst="rect">
            <a:avLst/>
          </a:prstGeom>
          <a:solidFill>
            <a:srgbClr val="307BF3">
              <a:alpha val="30190"/>
            </a:srgbClr>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29cda48268_3_8"/>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29cda48268_1_8"/>
          <p:cNvSpPr/>
          <p:nvPr/>
        </p:nvSpPr>
        <p:spPr>
          <a:xfrm>
            <a:off x="4270300" y="598675"/>
            <a:ext cx="40653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Purpose of Dashboard</a:t>
            </a:r>
            <a:endParaRPr b="0" i="0" sz="1800" u="none" cap="none" strike="noStrike">
              <a:solidFill>
                <a:schemeClr val="dk1"/>
              </a:solidFill>
              <a:latin typeface="Arial"/>
              <a:ea typeface="Arial"/>
              <a:cs typeface="Arial"/>
              <a:sym typeface="Arial"/>
            </a:endParaRPr>
          </a:p>
        </p:txBody>
      </p:sp>
      <p:pic>
        <p:nvPicPr>
          <p:cNvPr id="452" name="Google Shape;452;g229cda48268_1_8"/>
          <p:cNvPicPr preferRelativeResize="0"/>
          <p:nvPr/>
        </p:nvPicPr>
        <p:blipFill>
          <a:blip r:embed="rId3">
            <a:alphaModFix/>
          </a:blip>
          <a:stretch>
            <a:fillRect/>
          </a:stretch>
        </p:blipFill>
        <p:spPr>
          <a:xfrm>
            <a:off x="3552450" y="598687"/>
            <a:ext cx="625075" cy="625075"/>
          </a:xfrm>
          <a:prstGeom prst="rect">
            <a:avLst/>
          </a:prstGeom>
          <a:noFill/>
          <a:ln>
            <a:noFill/>
          </a:ln>
        </p:spPr>
      </p:pic>
      <p:sp>
        <p:nvSpPr>
          <p:cNvPr id="453" name="Google Shape;453;g229cda48268_1_8"/>
          <p:cNvSpPr/>
          <p:nvPr/>
        </p:nvSpPr>
        <p:spPr>
          <a:xfrm>
            <a:off x="4256700" y="3307750"/>
            <a:ext cx="3678600" cy="754200"/>
          </a:xfrm>
          <a:prstGeom prst="roundRect">
            <a:avLst>
              <a:gd fmla="val 16667" name="adj"/>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29cda48268_1_8"/>
          <p:cNvSpPr txBox="1"/>
          <p:nvPr/>
        </p:nvSpPr>
        <p:spPr>
          <a:xfrm>
            <a:off x="5016850" y="1223750"/>
            <a:ext cx="257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Roboto"/>
                <a:ea typeface="Roboto"/>
                <a:cs typeface="Roboto"/>
                <a:sym typeface="Roboto"/>
              </a:rPr>
              <a:t>Dashboard Users</a:t>
            </a:r>
            <a:r>
              <a:rPr b="1" lang="en-US" sz="1800">
                <a:latin typeface="Roboto"/>
                <a:ea typeface="Roboto"/>
                <a:cs typeface="Roboto"/>
                <a:sym typeface="Roboto"/>
              </a:rPr>
              <a:t>:</a:t>
            </a:r>
            <a:endParaRPr b="1" sz="1800">
              <a:latin typeface="Roboto"/>
              <a:ea typeface="Roboto"/>
              <a:cs typeface="Roboto"/>
              <a:sym typeface="Roboto"/>
            </a:endParaRPr>
          </a:p>
        </p:txBody>
      </p:sp>
      <p:pic>
        <p:nvPicPr>
          <p:cNvPr id="455" name="Google Shape;455;g229cda48268_1_8"/>
          <p:cNvPicPr preferRelativeResize="0"/>
          <p:nvPr/>
        </p:nvPicPr>
        <p:blipFill>
          <a:blip r:embed="rId4">
            <a:alphaModFix/>
          </a:blip>
          <a:stretch>
            <a:fillRect/>
          </a:stretch>
        </p:blipFill>
        <p:spPr>
          <a:xfrm>
            <a:off x="5027150" y="1516088"/>
            <a:ext cx="2137700" cy="2137700"/>
          </a:xfrm>
          <a:prstGeom prst="rect">
            <a:avLst/>
          </a:prstGeom>
          <a:noFill/>
          <a:ln>
            <a:noFill/>
          </a:ln>
        </p:spPr>
      </p:pic>
      <p:sp>
        <p:nvSpPr>
          <p:cNvPr id="456" name="Google Shape;456;g229cda48268_1_8"/>
          <p:cNvSpPr txBox="1"/>
          <p:nvPr/>
        </p:nvSpPr>
        <p:spPr>
          <a:xfrm>
            <a:off x="3826500" y="3484750"/>
            <a:ext cx="453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u="sng">
                <a:latin typeface="Roboto"/>
                <a:ea typeface="Roboto"/>
                <a:cs typeface="Roboto"/>
                <a:sym typeface="Roboto"/>
              </a:rPr>
              <a:t>Senior Management</a:t>
            </a:r>
            <a:r>
              <a:rPr lang="en-US">
                <a:latin typeface="Roboto"/>
                <a:ea typeface="Roboto"/>
                <a:cs typeface="Roboto"/>
                <a:sym typeface="Roboto"/>
              </a:rPr>
              <a:t> &amp; </a:t>
            </a:r>
            <a:r>
              <a:rPr lang="en-US" u="sng">
                <a:latin typeface="Roboto"/>
                <a:ea typeface="Roboto"/>
                <a:cs typeface="Roboto"/>
                <a:sym typeface="Roboto"/>
              </a:rPr>
              <a:t>Human Resources</a:t>
            </a:r>
            <a:endParaRPr u="sng">
              <a:latin typeface="Roboto"/>
              <a:ea typeface="Roboto"/>
              <a:cs typeface="Roboto"/>
              <a:sym typeface="Roboto"/>
            </a:endParaRPr>
          </a:p>
        </p:txBody>
      </p:sp>
      <p:sp>
        <p:nvSpPr>
          <p:cNvPr id="457" name="Google Shape;457;g229cda48268_1_8"/>
          <p:cNvSpPr/>
          <p:nvPr/>
        </p:nvSpPr>
        <p:spPr>
          <a:xfrm>
            <a:off x="1075400" y="5845975"/>
            <a:ext cx="4065300" cy="754200"/>
          </a:xfrm>
          <a:prstGeom prst="roundRect">
            <a:avLst>
              <a:gd fmla="val 16667" name="adj"/>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u="sng">
                <a:latin typeface="Roboto"/>
                <a:ea typeface="Roboto"/>
                <a:cs typeface="Roboto"/>
                <a:sym typeface="Roboto"/>
              </a:rPr>
              <a:t>Measure Effectiveness</a:t>
            </a:r>
            <a:r>
              <a:rPr lang="en-US">
                <a:latin typeface="Roboto"/>
                <a:ea typeface="Roboto"/>
                <a:cs typeface="Roboto"/>
                <a:sym typeface="Roboto"/>
              </a:rPr>
              <a:t> of Current Policies</a:t>
            </a:r>
            <a:endParaRPr>
              <a:latin typeface="Roboto"/>
              <a:ea typeface="Roboto"/>
              <a:cs typeface="Roboto"/>
              <a:sym typeface="Roboto"/>
            </a:endParaRPr>
          </a:p>
        </p:txBody>
      </p:sp>
      <p:pic>
        <p:nvPicPr>
          <p:cNvPr id="458" name="Google Shape;458;g229cda48268_1_8"/>
          <p:cNvPicPr preferRelativeResize="0"/>
          <p:nvPr/>
        </p:nvPicPr>
        <p:blipFill>
          <a:blip r:embed="rId5">
            <a:alphaModFix/>
          </a:blip>
          <a:stretch>
            <a:fillRect/>
          </a:stretch>
        </p:blipFill>
        <p:spPr>
          <a:xfrm>
            <a:off x="2274900" y="4643175"/>
            <a:ext cx="1363700" cy="1363700"/>
          </a:xfrm>
          <a:prstGeom prst="rect">
            <a:avLst/>
          </a:prstGeom>
          <a:noFill/>
          <a:ln>
            <a:noFill/>
          </a:ln>
        </p:spPr>
      </p:pic>
      <p:sp>
        <p:nvSpPr>
          <p:cNvPr id="459" name="Google Shape;459;g229cda48268_1_8"/>
          <p:cNvSpPr/>
          <p:nvPr/>
        </p:nvSpPr>
        <p:spPr>
          <a:xfrm>
            <a:off x="7022350" y="5845975"/>
            <a:ext cx="4154400" cy="754200"/>
          </a:xfrm>
          <a:prstGeom prst="roundRect">
            <a:avLst>
              <a:gd fmla="val 16667" name="adj"/>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Develop an </a:t>
            </a:r>
            <a:r>
              <a:rPr lang="en-US" u="sng">
                <a:latin typeface="Roboto"/>
                <a:ea typeface="Roboto"/>
                <a:cs typeface="Roboto"/>
                <a:sym typeface="Roboto"/>
              </a:rPr>
              <a:t>Enhanced Job-role Wide Strategy</a:t>
            </a:r>
            <a:endParaRPr u="sng">
              <a:latin typeface="Roboto"/>
              <a:ea typeface="Roboto"/>
              <a:cs typeface="Roboto"/>
              <a:sym typeface="Roboto"/>
            </a:endParaRPr>
          </a:p>
        </p:txBody>
      </p:sp>
      <p:sp>
        <p:nvSpPr>
          <p:cNvPr id="460" name="Google Shape;460;g229cda48268_1_8"/>
          <p:cNvSpPr/>
          <p:nvPr/>
        </p:nvSpPr>
        <p:spPr>
          <a:xfrm>
            <a:off x="8335600" y="4555675"/>
            <a:ext cx="1527900" cy="15387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g229cda48268_1_8"/>
          <p:cNvPicPr preferRelativeResize="0"/>
          <p:nvPr/>
        </p:nvPicPr>
        <p:blipFill>
          <a:blip r:embed="rId6">
            <a:alphaModFix/>
          </a:blip>
          <a:stretch>
            <a:fillRect/>
          </a:stretch>
        </p:blipFill>
        <p:spPr>
          <a:xfrm>
            <a:off x="8380350" y="4605825"/>
            <a:ext cx="1438400" cy="1438400"/>
          </a:xfrm>
          <a:prstGeom prst="rect">
            <a:avLst/>
          </a:prstGeom>
          <a:noFill/>
          <a:ln>
            <a:noFill/>
          </a:ln>
        </p:spPr>
      </p:pic>
      <p:sp>
        <p:nvSpPr>
          <p:cNvPr id="462" name="Google Shape;462;g229cda48268_1_8"/>
          <p:cNvSpPr/>
          <p:nvPr/>
        </p:nvSpPr>
        <p:spPr>
          <a:xfrm rot="7482850">
            <a:off x="3545856" y="4156149"/>
            <a:ext cx="800727" cy="592263"/>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29cda48268_1_8"/>
          <p:cNvSpPr/>
          <p:nvPr/>
        </p:nvSpPr>
        <p:spPr>
          <a:xfrm flipH="1" rot="-7482850">
            <a:off x="7782881" y="4156149"/>
            <a:ext cx="800727" cy="592263"/>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29cda48268_1_8"/>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g229cda48268_0_48"/>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Attrition Problem</a:t>
            </a:r>
            <a:endParaRPr b="0" i="0" sz="1800" u="none" cap="none" strike="noStrike">
              <a:solidFill>
                <a:schemeClr val="dk1"/>
              </a:solidFill>
              <a:latin typeface="Arial"/>
              <a:ea typeface="Arial"/>
              <a:cs typeface="Arial"/>
              <a:sym typeface="Arial"/>
            </a:endParaRPr>
          </a:p>
        </p:txBody>
      </p:sp>
      <p:sp>
        <p:nvSpPr>
          <p:cNvPr id="38" name="Google Shape;38;g229cda48268_0_48"/>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Why is this so serious?</a:t>
            </a:r>
            <a:endParaRPr i="0" sz="2400" u="none" cap="none" strike="noStrike">
              <a:solidFill>
                <a:schemeClr val="dk1"/>
              </a:solidFill>
            </a:endParaRPr>
          </a:p>
        </p:txBody>
      </p:sp>
      <p:pic>
        <p:nvPicPr>
          <p:cNvPr id="39" name="Google Shape;39;g229cda48268_0_48"/>
          <p:cNvPicPr preferRelativeResize="0"/>
          <p:nvPr/>
        </p:nvPicPr>
        <p:blipFill>
          <a:blip r:embed="rId3">
            <a:alphaModFix/>
          </a:blip>
          <a:stretch>
            <a:fillRect/>
          </a:stretch>
        </p:blipFill>
        <p:spPr>
          <a:xfrm>
            <a:off x="962037" y="2501125"/>
            <a:ext cx="5052376" cy="3838201"/>
          </a:xfrm>
          <a:prstGeom prst="rect">
            <a:avLst/>
          </a:prstGeom>
          <a:noFill/>
          <a:ln>
            <a:noFill/>
          </a:ln>
        </p:spPr>
      </p:pic>
      <p:sp>
        <p:nvSpPr>
          <p:cNvPr id="40" name="Google Shape;40;g229cda48268_0_48"/>
          <p:cNvSpPr txBox="1"/>
          <p:nvPr/>
        </p:nvSpPr>
        <p:spPr>
          <a:xfrm>
            <a:off x="1988225" y="17537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0052FF"/>
                </a:solidFill>
                <a:latin typeface="Roboto"/>
                <a:ea typeface="Roboto"/>
                <a:cs typeface="Roboto"/>
                <a:sym typeface="Roboto"/>
              </a:rPr>
              <a:t>Company</a:t>
            </a:r>
            <a:endParaRPr b="1"/>
          </a:p>
        </p:txBody>
      </p:sp>
      <p:sp>
        <p:nvSpPr>
          <p:cNvPr id="41" name="Google Shape;41;g229cda48268_0_48"/>
          <p:cNvSpPr txBox="1"/>
          <p:nvPr/>
        </p:nvSpPr>
        <p:spPr>
          <a:xfrm>
            <a:off x="7514650" y="162680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0052FF"/>
                </a:solidFill>
                <a:latin typeface="Roboto"/>
                <a:ea typeface="Roboto"/>
                <a:cs typeface="Roboto"/>
                <a:sym typeface="Roboto"/>
              </a:rPr>
              <a:t>Employees</a:t>
            </a:r>
            <a:endParaRPr b="1"/>
          </a:p>
        </p:txBody>
      </p:sp>
      <p:cxnSp>
        <p:nvCxnSpPr>
          <p:cNvPr id="42" name="Google Shape;42;g229cda48268_0_48"/>
          <p:cNvCxnSpPr/>
          <p:nvPr/>
        </p:nvCxnSpPr>
        <p:spPr>
          <a:xfrm flipH="1" rot="10800000">
            <a:off x="930875" y="2400275"/>
            <a:ext cx="5114700" cy="8700"/>
          </a:xfrm>
          <a:prstGeom prst="straightConnector1">
            <a:avLst/>
          </a:prstGeom>
          <a:noFill/>
          <a:ln cap="flat" cmpd="sng" w="9525">
            <a:solidFill>
              <a:schemeClr val="dk2"/>
            </a:solidFill>
            <a:prstDash val="solid"/>
            <a:round/>
            <a:headEnd len="med" w="med" type="none"/>
            <a:tailEnd len="med" w="med" type="none"/>
          </a:ln>
        </p:spPr>
      </p:cxnSp>
      <p:cxnSp>
        <p:nvCxnSpPr>
          <p:cNvPr id="43" name="Google Shape;43;g229cda48268_0_48"/>
          <p:cNvCxnSpPr/>
          <p:nvPr/>
        </p:nvCxnSpPr>
        <p:spPr>
          <a:xfrm flipH="1" rot="10800000">
            <a:off x="6457300" y="2400275"/>
            <a:ext cx="5114700" cy="8700"/>
          </a:xfrm>
          <a:prstGeom prst="straightConnector1">
            <a:avLst/>
          </a:prstGeom>
          <a:noFill/>
          <a:ln cap="flat" cmpd="sng" w="9525">
            <a:solidFill>
              <a:schemeClr val="dk2"/>
            </a:solidFill>
            <a:prstDash val="solid"/>
            <a:round/>
            <a:headEnd len="med" w="med" type="none"/>
            <a:tailEnd len="med" w="med" type="none"/>
          </a:ln>
        </p:spPr>
      </p:cxnSp>
      <p:sp>
        <p:nvSpPr>
          <p:cNvPr id="44" name="Google Shape;44;g229cda48268_0_48"/>
          <p:cNvSpPr/>
          <p:nvPr/>
        </p:nvSpPr>
        <p:spPr>
          <a:xfrm>
            <a:off x="4423125" y="3990900"/>
            <a:ext cx="1591200" cy="2348400"/>
          </a:xfrm>
          <a:prstGeom prst="roundRect">
            <a:avLst>
              <a:gd fmla="val 16667" name="adj"/>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29cda48268_0_48"/>
          <p:cNvSpPr txBox="1"/>
          <p:nvPr/>
        </p:nvSpPr>
        <p:spPr>
          <a:xfrm>
            <a:off x="7514650" y="61435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202124"/>
                </a:solidFill>
                <a:highlight>
                  <a:srgbClr val="FFFFFF"/>
                </a:highlight>
                <a:latin typeface="Roboto"/>
                <a:ea typeface="Roboto"/>
                <a:cs typeface="Roboto"/>
                <a:sym typeface="Roboto"/>
              </a:rPr>
              <a:t>Low</a:t>
            </a:r>
            <a:r>
              <a:rPr b="1" lang="en-US" sz="2000">
                <a:solidFill>
                  <a:srgbClr val="202124"/>
                </a:solidFill>
                <a:highlight>
                  <a:srgbClr val="FFFFFF"/>
                </a:highlight>
                <a:latin typeface="Roboto"/>
                <a:ea typeface="Roboto"/>
                <a:cs typeface="Roboto"/>
                <a:sym typeface="Roboto"/>
              </a:rPr>
              <a:t> Productivity </a:t>
            </a:r>
            <a:endParaRPr b="1" sz="2000">
              <a:latin typeface="Roboto"/>
              <a:ea typeface="Roboto"/>
              <a:cs typeface="Roboto"/>
              <a:sym typeface="Roboto"/>
            </a:endParaRPr>
          </a:p>
        </p:txBody>
      </p:sp>
      <p:pic>
        <p:nvPicPr>
          <p:cNvPr id="46" name="Google Shape;46;g229cda48268_0_48"/>
          <p:cNvPicPr preferRelativeResize="0"/>
          <p:nvPr/>
        </p:nvPicPr>
        <p:blipFill>
          <a:blip r:embed="rId4">
            <a:alphaModFix/>
          </a:blip>
          <a:stretch>
            <a:fillRect/>
          </a:stretch>
        </p:blipFill>
        <p:spPr>
          <a:xfrm>
            <a:off x="8340734" y="2593300"/>
            <a:ext cx="1347825" cy="1347825"/>
          </a:xfrm>
          <a:prstGeom prst="rect">
            <a:avLst/>
          </a:prstGeom>
          <a:noFill/>
          <a:ln>
            <a:noFill/>
          </a:ln>
        </p:spPr>
      </p:pic>
      <p:pic>
        <p:nvPicPr>
          <p:cNvPr id="47" name="Google Shape;47;g229cda48268_0_48"/>
          <p:cNvPicPr preferRelativeResize="0"/>
          <p:nvPr/>
        </p:nvPicPr>
        <p:blipFill>
          <a:blip r:embed="rId5">
            <a:alphaModFix/>
          </a:blip>
          <a:stretch>
            <a:fillRect/>
          </a:stretch>
        </p:blipFill>
        <p:spPr>
          <a:xfrm>
            <a:off x="8340737" y="4795763"/>
            <a:ext cx="1347825" cy="1347825"/>
          </a:xfrm>
          <a:prstGeom prst="rect">
            <a:avLst/>
          </a:prstGeom>
          <a:noFill/>
          <a:ln>
            <a:noFill/>
          </a:ln>
        </p:spPr>
      </p:pic>
      <p:sp>
        <p:nvSpPr>
          <p:cNvPr id="48" name="Google Shape;48;g229cda48268_0_48"/>
          <p:cNvSpPr txBox="1"/>
          <p:nvPr/>
        </p:nvSpPr>
        <p:spPr>
          <a:xfrm>
            <a:off x="7514625" y="4072938"/>
            <a:ext cx="3000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202124"/>
                </a:solidFill>
                <a:highlight>
                  <a:srgbClr val="FFFFFF"/>
                </a:highlight>
                <a:latin typeface="Roboto"/>
                <a:ea typeface="Roboto"/>
                <a:cs typeface="Roboto"/>
                <a:sym typeface="Roboto"/>
              </a:rPr>
              <a:t>L</a:t>
            </a:r>
            <a:r>
              <a:rPr b="1" lang="en-US" sz="2000">
                <a:solidFill>
                  <a:srgbClr val="202124"/>
                </a:solidFill>
                <a:highlight>
                  <a:srgbClr val="FFFFFF"/>
                </a:highlight>
                <a:latin typeface="Roboto"/>
                <a:ea typeface="Roboto"/>
                <a:cs typeface="Roboto"/>
                <a:sym typeface="Roboto"/>
              </a:rPr>
              <a:t>ow Employee Morale</a:t>
            </a:r>
            <a:endParaRPr b="1" sz="2000"/>
          </a:p>
        </p:txBody>
      </p:sp>
      <p:sp>
        <p:nvSpPr>
          <p:cNvPr id="49" name="Google Shape;49;g229cda48268_0_48"/>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29cda48268_1_15"/>
          <p:cNvSpPr/>
          <p:nvPr/>
        </p:nvSpPr>
        <p:spPr>
          <a:xfrm>
            <a:off x="396050"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Dashboard Features (Main Page)</a:t>
            </a:r>
            <a:endParaRPr b="0" i="0" sz="1800" u="none" cap="none" strike="noStrike">
              <a:solidFill>
                <a:schemeClr val="dk1"/>
              </a:solidFill>
              <a:latin typeface="Arial"/>
              <a:ea typeface="Arial"/>
              <a:cs typeface="Arial"/>
              <a:sym typeface="Arial"/>
            </a:endParaRPr>
          </a:p>
        </p:txBody>
      </p:sp>
      <p:pic>
        <p:nvPicPr>
          <p:cNvPr id="471" name="Google Shape;471;g229cda48268_1_15"/>
          <p:cNvPicPr preferRelativeResize="0"/>
          <p:nvPr/>
        </p:nvPicPr>
        <p:blipFill>
          <a:blip r:embed="rId3">
            <a:alphaModFix/>
          </a:blip>
          <a:stretch>
            <a:fillRect/>
          </a:stretch>
        </p:blipFill>
        <p:spPr>
          <a:xfrm>
            <a:off x="2764475" y="539113"/>
            <a:ext cx="573325" cy="573325"/>
          </a:xfrm>
          <a:prstGeom prst="rect">
            <a:avLst/>
          </a:prstGeom>
          <a:noFill/>
          <a:ln>
            <a:noFill/>
          </a:ln>
        </p:spPr>
      </p:pic>
      <p:pic>
        <p:nvPicPr>
          <p:cNvPr id="472" name="Google Shape;472;g229cda48268_1_15"/>
          <p:cNvPicPr preferRelativeResize="0"/>
          <p:nvPr/>
        </p:nvPicPr>
        <p:blipFill>
          <a:blip r:embed="rId4">
            <a:alphaModFix/>
          </a:blip>
          <a:stretch>
            <a:fillRect/>
          </a:stretch>
        </p:blipFill>
        <p:spPr>
          <a:xfrm>
            <a:off x="3124200" y="1660900"/>
            <a:ext cx="5943600" cy="4143375"/>
          </a:xfrm>
          <a:prstGeom prst="rect">
            <a:avLst/>
          </a:prstGeom>
          <a:noFill/>
          <a:ln cap="flat" cmpd="sng" w="19050">
            <a:solidFill>
              <a:srgbClr val="000000"/>
            </a:solidFill>
            <a:prstDash val="solid"/>
            <a:round/>
            <a:headEnd len="sm" w="sm" type="none"/>
            <a:tailEnd len="sm" w="sm" type="none"/>
          </a:ln>
        </p:spPr>
      </p:pic>
      <p:pic>
        <p:nvPicPr>
          <p:cNvPr id="473" name="Google Shape;473;g229cda48268_1_15"/>
          <p:cNvPicPr preferRelativeResize="0"/>
          <p:nvPr/>
        </p:nvPicPr>
        <p:blipFill>
          <a:blip r:embed="rId5">
            <a:alphaModFix/>
          </a:blip>
          <a:stretch>
            <a:fillRect/>
          </a:stretch>
        </p:blipFill>
        <p:spPr>
          <a:xfrm>
            <a:off x="1467800" y="1004125"/>
            <a:ext cx="454200" cy="454200"/>
          </a:xfrm>
          <a:prstGeom prst="rect">
            <a:avLst/>
          </a:prstGeom>
          <a:noFill/>
          <a:ln>
            <a:noFill/>
          </a:ln>
        </p:spPr>
      </p:pic>
      <p:sp>
        <p:nvSpPr>
          <p:cNvPr id="474" name="Google Shape;474;g229cda48268_1_15"/>
          <p:cNvSpPr/>
          <p:nvPr/>
        </p:nvSpPr>
        <p:spPr>
          <a:xfrm>
            <a:off x="3956975" y="1996000"/>
            <a:ext cx="1833300" cy="118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g229cda48268_1_15"/>
          <p:cNvCxnSpPr/>
          <p:nvPr/>
        </p:nvCxnSpPr>
        <p:spPr>
          <a:xfrm rot="10800000">
            <a:off x="2764475" y="1775550"/>
            <a:ext cx="1218300" cy="348000"/>
          </a:xfrm>
          <a:prstGeom prst="straightConnector1">
            <a:avLst/>
          </a:prstGeom>
          <a:noFill/>
          <a:ln cap="flat" cmpd="sng" w="9525">
            <a:solidFill>
              <a:srgbClr val="FF0000"/>
            </a:solidFill>
            <a:prstDash val="solid"/>
            <a:round/>
            <a:headEnd len="med" w="med" type="none"/>
            <a:tailEnd len="med" w="med" type="none"/>
          </a:ln>
        </p:spPr>
      </p:cxnSp>
      <p:sp>
        <p:nvSpPr>
          <p:cNvPr id="476" name="Google Shape;476;g229cda48268_1_15"/>
          <p:cNvSpPr txBox="1"/>
          <p:nvPr/>
        </p:nvSpPr>
        <p:spPr>
          <a:xfrm>
            <a:off x="396050" y="1458325"/>
            <a:ext cx="259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Key Performance Index (KPIs)</a:t>
            </a:r>
            <a:endParaRPr b="1">
              <a:latin typeface="Roboto"/>
              <a:ea typeface="Roboto"/>
              <a:cs typeface="Roboto"/>
              <a:sym typeface="Roboto"/>
            </a:endParaRPr>
          </a:p>
        </p:txBody>
      </p:sp>
      <p:cxnSp>
        <p:nvCxnSpPr>
          <p:cNvPr id="477" name="Google Shape;477;g229cda48268_1_15"/>
          <p:cNvCxnSpPr/>
          <p:nvPr/>
        </p:nvCxnSpPr>
        <p:spPr>
          <a:xfrm rot="10800000">
            <a:off x="8742125" y="5211900"/>
            <a:ext cx="1218300" cy="348000"/>
          </a:xfrm>
          <a:prstGeom prst="straightConnector1">
            <a:avLst/>
          </a:prstGeom>
          <a:noFill/>
          <a:ln cap="flat" cmpd="sng" w="9525">
            <a:solidFill>
              <a:srgbClr val="FF0000"/>
            </a:solidFill>
            <a:prstDash val="solid"/>
            <a:round/>
            <a:headEnd len="med" w="med" type="none"/>
            <a:tailEnd len="med" w="med" type="none"/>
          </a:ln>
        </p:spPr>
      </p:cxnSp>
      <p:pic>
        <p:nvPicPr>
          <p:cNvPr id="478" name="Google Shape;478;g229cda48268_1_15"/>
          <p:cNvPicPr preferRelativeResize="0"/>
          <p:nvPr/>
        </p:nvPicPr>
        <p:blipFill>
          <a:blip r:embed="rId5">
            <a:alphaModFix/>
          </a:blip>
          <a:stretch>
            <a:fillRect/>
          </a:stretch>
        </p:blipFill>
        <p:spPr>
          <a:xfrm>
            <a:off x="10672450" y="4860550"/>
            <a:ext cx="454200" cy="454200"/>
          </a:xfrm>
          <a:prstGeom prst="rect">
            <a:avLst/>
          </a:prstGeom>
          <a:noFill/>
          <a:ln>
            <a:noFill/>
          </a:ln>
        </p:spPr>
      </p:pic>
      <p:sp>
        <p:nvSpPr>
          <p:cNvPr id="479" name="Google Shape;479;g229cda48268_1_15"/>
          <p:cNvSpPr txBox="1"/>
          <p:nvPr/>
        </p:nvSpPr>
        <p:spPr>
          <a:xfrm>
            <a:off x="9716725" y="5314750"/>
            <a:ext cx="259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Navigate to one of the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four domains</a:t>
            </a:r>
            <a:endParaRPr b="1">
              <a:latin typeface="Roboto"/>
              <a:ea typeface="Roboto"/>
              <a:cs typeface="Roboto"/>
              <a:sym typeface="Roboto"/>
            </a:endParaRPr>
          </a:p>
        </p:txBody>
      </p:sp>
      <p:sp>
        <p:nvSpPr>
          <p:cNvPr id="480" name="Google Shape;480;g229cda48268_1_15"/>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29cda48268_2_6"/>
          <p:cNvSpPr/>
          <p:nvPr/>
        </p:nvSpPr>
        <p:spPr>
          <a:xfrm>
            <a:off x="38447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Dashboard Features (Demographics Domain)</a:t>
            </a:r>
            <a:endParaRPr b="0" i="0" sz="1800" u="none" cap="none" strike="noStrike">
              <a:solidFill>
                <a:schemeClr val="dk1"/>
              </a:solidFill>
              <a:latin typeface="Arial"/>
              <a:ea typeface="Arial"/>
              <a:cs typeface="Arial"/>
              <a:sym typeface="Arial"/>
            </a:endParaRPr>
          </a:p>
        </p:txBody>
      </p:sp>
      <p:pic>
        <p:nvPicPr>
          <p:cNvPr id="487" name="Google Shape;487;g229cda48268_2_6"/>
          <p:cNvPicPr preferRelativeResize="0"/>
          <p:nvPr/>
        </p:nvPicPr>
        <p:blipFill>
          <a:blip r:embed="rId3">
            <a:alphaModFix/>
          </a:blip>
          <a:stretch>
            <a:fillRect/>
          </a:stretch>
        </p:blipFill>
        <p:spPr>
          <a:xfrm>
            <a:off x="1776975" y="539113"/>
            <a:ext cx="573325" cy="573325"/>
          </a:xfrm>
          <a:prstGeom prst="rect">
            <a:avLst/>
          </a:prstGeom>
          <a:noFill/>
          <a:ln>
            <a:noFill/>
          </a:ln>
        </p:spPr>
      </p:pic>
      <p:pic>
        <p:nvPicPr>
          <p:cNvPr id="488" name="Google Shape;488;g229cda48268_2_6"/>
          <p:cNvPicPr preferRelativeResize="0"/>
          <p:nvPr/>
        </p:nvPicPr>
        <p:blipFill>
          <a:blip r:embed="rId4">
            <a:alphaModFix/>
          </a:blip>
          <a:stretch>
            <a:fillRect/>
          </a:stretch>
        </p:blipFill>
        <p:spPr>
          <a:xfrm>
            <a:off x="3124225" y="1452050"/>
            <a:ext cx="5943600" cy="4791075"/>
          </a:xfrm>
          <a:prstGeom prst="rect">
            <a:avLst/>
          </a:prstGeom>
          <a:noFill/>
          <a:ln cap="flat" cmpd="sng" w="19050">
            <a:solidFill>
              <a:srgbClr val="000000"/>
            </a:solidFill>
            <a:prstDash val="solid"/>
            <a:round/>
            <a:headEnd len="sm" w="sm" type="none"/>
            <a:tailEnd len="sm" w="sm" type="none"/>
          </a:ln>
        </p:spPr>
      </p:pic>
      <p:sp>
        <p:nvSpPr>
          <p:cNvPr id="489" name="Google Shape;489;g229cda48268_2_6"/>
          <p:cNvSpPr/>
          <p:nvPr/>
        </p:nvSpPr>
        <p:spPr>
          <a:xfrm>
            <a:off x="3124225" y="1879975"/>
            <a:ext cx="5943600" cy="118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g229cda48268_2_6"/>
          <p:cNvCxnSpPr/>
          <p:nvPr/>
        </p:nvCxnSpPr>
        <p:spPr>
          <a:xfrm rot="10800000">
            <a:off x="2309125" y="1845125"/>
            <a:ext cx="815100" cy="208800"/>
          </a:xfrm>
          <a:prstGeom prst="straightConnector1">
            <a:avLst/>
          </a:prstGeom>
          <a:noFill/>
          <a:ln cap="flat" cmpd="sng" w="9525">
            <a:solidFill>
              <a:srgbClr val="FF0000"/>
            </a:solidFill>
            <a:prstDash val="solid"/>
            <a:round/>
            <a:headEnd len="med" w="med" type="none"/>
            <a:tailEnd len="med" w="med" type="none"/>
          </a:ln>
        </p:spPr>
      </p:cxnSp>
      <p:pic>
        <p:nvPicPr>
          <p:cNvPr id="491" name="Google Shape;491;g229cda48268_2_6"/>
          <p:cNvPicPr preferRelativeResize="0"/>
          <p:nvPr/>
        </p:nvPicPr>
        <p:blipFill>
          <a:blip r:embed="rId5">
            <a:alphaModFix/>
          </a:blip>
          <a:stretch>
            <a:fillRect/>
          </a:stretch>
        </p:blipFill>
        <p:spPr>
          <a:xfrm>
            <a:off x="1504175" y="1390925"/>
            <a:ext cx="454200" cy="454200"/>
          </a:xfrm>
          <a:prstGeom prst="rect">
            <a:avLst/>
          </a:prstGeom>
          <a:noFill/>
          <a:ln>
            <a:noFill/>
          </a:ln>
        </p:spPr>
      </p:pic>
      <p:sp>
        <p:nvSpPr>
          <p:cNvPr id="492" name="Google Shape;492;g229cda48268_2_6"/>
          <p:cNvSpPr txBox="1"/>
          <p:nvPr/>
        </p:nvSpPr>
        <p:spPr>
          <a:xfrm>
            <a:off x="338025" y="1749425"/>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Filter Job Roles</a:t>
            </a:r>
            <a:endParaRPr b="1">
              <a:latin typeface="Roboto"/>
              <a:ea typeface="Roboto"/>
              <a:cs typeface="Roboto"/>
              <a:sym typeface="Roboto"/>
            </a:endParaRPr>
          </a:p>
        </p:txBody>
      </p:sp>
      <p:sp>
        <p:nvSpPr>
          <p:cNvPr id="493" name="Google Shape;493;g229cda48268_2_6"/>
          <p:cNvSpPr/>
          <p:nvPr/>
        </p:nvSpPr>
        <p:spPr>
          <a:xfrm>
            <a:off x="3183800" y="3063475"/>
            <a:ext cx="2107800" cy="268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g229cda48268_2_6"/>
          <p:cNvCxnSpPr/>
          <p:nvPr/>
        </p:nvCxnSpPr>
        <p:spPr>
          <a:xfrm rot="10800000">
            <a:off x="2368700" y="3063475"/>
            <a:ext cx="815100" cy="208800"/>
          </a:xfrm>
          <a:prstGeom prst="straightConnector1">
            <a:avLst/>
          </a:prstGeom>
          <a:noFill/>
          <a:ln cap="flat" cmpd="sng" w="9525">
            <a:solidFill>
              <a:srgbClr val="FF0000"/>
            </a:solidFill>
            <a:prstDash val="solid"/>
            <a:round/>
            <a:headEnd len="med" w="med" type="none"/>
            <a:tailEnd len="med" w="med" type="none"/>
          </a:ln>
        </p:spPr>
      </p:cxnSp>
      <p:pic>
        <p:nvPicPr>
          <p:cNvPr id="495" name="Google Shape;495;g229cda48268_2_6"/>
          <p:cNvPicPr preferRelativeResize="0"/>
          <p:nvPr/>
        </p:nvPicPr>
        <p:blipFill>
          <a:blip r:embed="rId5">
            <a:alphaModFix/>
          </a:blip>
          <a:stretch>
            <a:fillRect/>
          </a:stretch>
        </p:blipFill>
        <p:spPr>
          <a:xfrm>
            <a:off x="1504175" y="2609275"/>
            <a:ext cx="454200" cy="454200"/>
          </a:xfrm>
          <a:prstGeom prst="rect">
            <a:avLst/>
          </a:prstGeom>
          <a:noFill/>
          <a:ln>
            <a:noFill/>
          </a:ln>
        </p:spPr>
      </p:pic>
      <p:sp>
        <p:nvSpPr>
          <p:cNvPr id="496" name="Google Shape;496;g229cda48268_2_6"/>
          <p:cNvSpPr txBox="1"/>
          <p:nvPr/>
        </p:nvSpPr>
        <p:spPr>
          <a:xfrm>
            <a:off x="432425" y="2997625"/>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Legend / Key</a:t>
            </a:r>
            <a:endParaRPr b="1">
              <a:latin typeface="Roboto"/>
              <a:ea typeface="Roboto"/>
              <a:cs typeface="Roboto"/>
              <a:sym typeface="Roboto"/>
            </a:endParaRPr>
          </a:p>
        </p:txBody>
      </p:sp>
      <p:sp>
        <p:nvSpPr>
          <p:cNvPr id="497" name="Google Shape;497;g229cda48268_2_6"/>
          <p:cNvSpPr/>
          <p:nvPr/>
        </p:nvSpPr>
        <p:spPr>
          <a:xfrm>
            <a:off x="3183800" y="3447950"/>
            <a:ext cx="6687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29cda48268_2_6"/>
          <p:cNvSpPr/>
          <p:nvPr/>
        </p:nvSpPr>
        <p:spPr>
          <a:xfrm>
            <a:off x="3183800" y="4714350"/>
            <a:ext cx="6687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29cda48268_2_6"/>
          <p:cNvSpPr/>
          <p:nvPr/>
        </p:nvSpPr>
        <p:spPr>
          <a:xfrm>
            <a:off x="5291600" y="3063475"/>
            <a:ext cx="9399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29cda48268_2_6"/>
          <p:cNvSpPr/>
          <p:nvPr/>
        </p:nvSpPr>
        <p:spPr>
          <a:xfrm>
            <a:off x="5291600" y="4530225"/>
            <a:ext cx="9399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29cda48268_2_6"/>
          <p:cNvSpPr/>
          <p:nvPr/>
        </p:nvSpPr>
        <p:spPr>
          <a:xfrm>
            <a:off x="7180250" y="3063475"/>
            <a:ext cx="12558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29cda48268_2_6"/>
          <p:cNvSpPr/>
          <p:nvPr/>
        </p:nvSpPr>
        <p:spPr>
          <a:xfrm>
            <a:off x="7180250" y="4530225"/>
            <a:ext cx="12558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g229cda48268_2_6"/>
          <p:cNvCxnSpPr/>
          <p:nvPr/>
        </p:nvCxnSpPr>
        <p:spPr>
          <a:xfrm>
            <a:off x="8436050" y="4666200"/>
            <a:ext cx="1172100" cy="364800"/>
          </a:xfrm>
          <a:prstGeom prst="straightConnector1">
            <a:avLst/>
          </a:prstGeom>
          <a:noFill/>
          <a:ln cap="flat" cmpd="sng" w="9525">
            <a:solidFill>
              <a:srgbClr val="0052FF"/>
            </a:solidFill>
            <a:prstDash val="solid"/>
            <a:round/>
            <a:headEnd len="med" w="med" type="none"/>
            <a:tailEnd len="med" w="med" type="none"/>
          </a:ln>
        </p:spPr>
      </p:cxnSp>
      <p:pic>
        <p:nvPicPr>
          <p:cNvPr id="504" name="Google Shape;504;g229cda48268_2_6"/>
          <p:cNvPicPr preferRelativeResize="0"/>
          <p:nvPr/>
        </p:nvPicPr>
        <p:blipFill>
          <a:blip r:embed="rId5">
            <a:alphaModFix/>
          </a:blip>
          <a:stretch>
            <a:fillRect/>
          </a:stretch>
        </p:blipFill>
        <p:spPr>
          <a:xfrm>
            <a:off x="9920650" y="4908450"/>
            <a:ext cx="454200" cy="454200"/>
          </a:xfrm>
          <a:prstGeom prst="rect">
            <a:avLst/>
          </a:prstGeom>
          <a:noFill/>
          <a:ln>
            <a:noFill/>
          </a:ln>
        </p:spPr>
      </p:pic>
      <p:sp>
        <p:nvSpPr>
          <p:cNvPr id="505" name="Google Shape;505;g229cda48268_2_6"/>
          <p:cNvSpPr txBox="1"/>
          <p:nvPr/>
        </p:nvSpPr>
        <p:spPr>
          <a:xfrm>
            <a:off x="9021375" y="5362650"/>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Demographic Attributes</a:t>
            </a:r>
            <a:endParaRPr b="1">
              <a:latin typeface="Roboto"/>
              <a:ea typeface="Roboto"/>
              <a:cs typeface="Roboto"/>
              <a:sym typeface="Roboto"/>
            </a:endParaRPr>
          </a:p>
        </p:txBody>
      </p:sp>
      <p:sp>
        <p:nvSpPr>
          <p:cNvPr id="506" name="Google Shape;506;g229cda48268_2_6"/>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29cda48268_2_13"/>
          <p:cNvSpPr/>
          <p:nvPr/>
        </p:nvSpPr>
        <p:spPr>
          <a:xfrm>
            <a:off x="5121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Dashboard Features (Wellbeing Domain)</a:t>
            </a:r>
            <a:endParaRPr b="0" i="0" sz="1800" u="none" cap="none" strike="noStrike">
              <a:solidFill>
                <a:schemeClr val="dk1"/>
              </a:solidFill>
              <a:latin typeface="Arial"/>
              <a:ea typeface="Arial"/>
              <a:cs typeface="Arial"/>
              <a:sym typeface="Arial"/>
            </a:endParaRPr>
          </a:p>
        </p:txBody>
      </p:sp>
      <p:pic>
        <p:nvPicPr>
          <p:cNvPr id="513" name="Google Shape;513;g229cda48268_2_13"/>
          <p:cNvPicPr preferRelativeResize="0"/>
          <p:nvPr/>
        </p:nvPicPr>
        <p:blipFill>
          <a:blip r:embed="rId3">
            <a:alphaModFix/>
          </a:blip>
          <a:stretch>
            <a:fillRect/>
          </a:stretch>
        </p:blipFill>
        <p:spPr>
          <a:xfrm>
            <a:off x="2264350" y="539113"/>
            <a:ext cx="573325" cy="573325"/>
          </a:xfrm>
          <a:prstGeom prst="rect">
            <a:avLst/>
          </a:prstGeom>
          <a:noFill/>
          <a:ln>
            <a:noFill/>
          </a:ln>
        </p:spPr>
      </p:pic>
      <p:pic>
        <p:nvPicPr>
          <p:cNvPr id="514" name="Google Shape;514;g229cda48268_2_13"/>
          <p:cNvPicPr preferRelativeResize="0"/>
          <p:nvPr/>
        </p:nvPicPr>
        <p:blipFill>
          <a:blip r:embed="rId4">
            <a:alphaModFix/>
          </a:blip>
          <a:stretch>
            <a:fillRect/>
          </a:stretch>
        </p:blipFill>
        <p:spPr>
          <a:xfrm>
            <a:off x="3124200" y="1481800"/>
            <a:ext cx="5943600" cy="4752975"/>
          </a:xfrm>
          <a:prstGeom prst="rect">
            <a:avLst/>
          </a:prstGeom>
          <a:noFill/>
          <a:ln cap="flat" cmpd="sng" w="19050">
            <a:solidFill>
              <a:srgbClr val="000000"/>
            </a:solidFill>
            <a:prstDash val="solid"/>
            <a:round/>
            <a:headEnd len="sm" w="sm" type="none"/>
            <a:tailEnd len="sm" w="sm" type="none"/>
          </a:ln>
        </p:spPr>
      </p:pic>
      <p:sp>
        <p:nvSpPr>
          <p:cNvPr id="515" name="Google Shape;515;g229cda48268_2_13"/>
          <p:cNvSpPr/>
          <p:nvPr/>
        </p:nvSpPr>
        <p:spPr>
          <a:xfrm>
            <a:off x="6092125" y="342322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g229cda48268_2_13"/>
          <p:cNvCxnSpPr/>
          <p:nvPr/>
        </p:nvCxnSpPr>
        <p:spPr>
          <a:xfrm>
            <a:off x="8076325" y="2002525"/>
            <a:ext cx="1473900" cy="411000"/>
          </a:xfrm>
          <a:prstGeom prst="straightConnector1">
            <a:avLst/>
          </a:prstGeom>
          <a:noFill/>
          <a:ln cap="flat" cmpd="sng" w="9525">
            <a:solidFill>
              <a:srgbClr val="0052FF"/>
            </a:solidFill>
            <a:prstDash val="solid"/>
            <a:round/>
            <a:headEnd len="med" w="med" type="none"/>
            <a:tailEnd len="med" w="med" type="none"/>
          </a:ln>
        </p:spPr>
      </p:cxnSp>
      <p:pic>
        <p:nvPicPr>
          <p:cNvPr id="517" name="Google Shape;517;g229cda48268_2_13"/>
          <p:cNvPicPr preferRelativeResize="0"/>
          <p:nvPr/>
        </p:nvPicPr>
        <p:blipFill>
          <a:blip r:embed="rId5">
            <a:alphaModFix/>
          </a:blip>
          <a:stretch>
            <a:fillRect/>
          </a:stretch>
        </p:blipFill>
        <p:spPr>
          <a:xfrm>
            <a:off x="10000300" y="2297575"/>
            <a:ext cx="454200" cy="454200"/>
          </a:xfrm>
          <a:prstGeom prst="rect">
            <a:avLst/>
          </a:prstGeom>
          <a:noFill/>
          <a:ln>
            <a:noFill/>
          </a:ln>
        </p:spPr>
      </p:pic>
      <p:sp>
        <p:nvSpPr>
          <p:cNvPr id="518" name="Google Shape;518;g229cda48268_2_13"/>
          <p:cNvSpPr txBox="1"/>
          <p:nvPr/>
        </p:nvSpPr>
        <p:spPr>
          <a:xfrm>
            <a:off x="9125825" y="2751775"/>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Wellbeing</a:t>
            </a:r>
            <a:r>
              <a:rPr b="1" lang="en-US">
                <a:latin typeface="Roboto"/>
                <a:ea typeface="Roboto"/>
                <a:cs typeface="Roboto"/>
                <a:sym typeface="Roboto"/>
              </a:rPr>
              <a:t> Attributes</a:t>
            </a:r>
            <a:endParaRPr b="1">
              <a:latin typeface="Roboto"/>
              <a:ea typeface="Roboto"/>
              <a:cs typeface="Roboto"/>
              <a:sym typeface="Roboto"/>
            </a:endParaRPr>
          </a:p>
        </p:txBody>
      </p:sp>
      <p:sp>
        <p:nvSpPr>
          <p:cNvPr id="519" name="Google Shape;519;g229cda48268_2_13"/>
          <p:cNvSpPr/>
          <p:nvPr/>
        </p:nvSpPr>
        <p:spPr>
          <a:xfrm>
            <a:off x="6092125" y="188142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29cda48268_2_13"/>
          <p:cNvSpPr/>
          <p:nvPr/>
        </p:nvSpPr>
        <p:spPr>
          <a:xfrm>
            <a:off x="6092125" y="477237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29cda48268_2_13"/>
          <p:cNvSpPr/>
          <p:nvPr/>
        </p:nvSpPr>
        <p:spPr>
          <a:xfrm>
            <a:off x="3172550" y="3423225"/>
            <a:ext cx="11094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229cda48268_2_13"/>
          <p:cNvSpPr/>
          <p:nvPr/>
        </p:nvSpPr>
        <p:spPr>
          <a:xfrm>
            <a:off x="3172550" y="4904675"/>
            <a:ext cx="11094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229cda48268_2_13"/>
          <p:cNvSpPr/>
          <p:nvPr/>
        </p:nvSpPr>
        <p:spPr>
          <a:xfrm>
            <a:off x="3124225" y="1879975"/>
            <a:ext cx="2898300" cy="1067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g229cda48268_2_13"/>
          <p:cNvCxnSpPr/>
          <p:nvPr/>
        </p:nvCxnSpPr>
        <p:spPr>
          <a:xfrm rot="10800000">
            <a:off x="2309125" y="1845125"/>
            <a:ext cx="815100" cy="208800"/>
          </a:xfrm>
          <a:prstGeom prst="straightConnector1">
            <a:avLst/>
          </a:prstGeom>
          <a:noFill/>
          <a:ln cap="flat" cmpd="sng" w="9525">
            <a:solidFill>
              <a:srgbClr val="FF0000"/>
            </a:solidFill>
            <a:prstDash val="solid"/>
            <a:round/>
            <a:headEnd len="med" w="med" type="none"/>
            <a:tailEnd len="med" w="med" type="none"/>
          </a:ln>
        </p:spPr>
      </p:cxnSp>
      <p:pic>
        <p:nvPicPr>
          <p:cNvPr id="525" name="Google Shape;525;g229cda48268_2_13"/>
          <p:cNvPicPr preferRelativeResize="0"/>
          <p:nvPr/>
        </p:nvPicPr>
        <p:blipFill>
          <a:blip r:embed="rId5">
            <a:alphaModFix/>
          </a:blip>
          <a:stretch>
            <a:fillRect/>
          </a:stretch>
        </p:blipFill>
        <p:spPr>
          <a:xfrm>
            <a:off x="1353325" y="1390925"/>
            <a:ext cx="454200" cy="454200"/>
          </a:xfrm>
          <a:prstGeom prst="rect">
            <a:avLst/>
          </a:prstGeom>
          <a:noFill/>
          <a:ln>
            <a:noFill/>
          </a:ln>
        </p:spPr>
      </p:pic>
      <p:sp>
        <p:nvSpPr>
          <p:cNvPr id="526" name="Google Shape;526;g229cda48268_2_13"/>
          <p:cNvSpPr txBox="1"/>
          <p:nvPr/>
        </p:nvSpPr>
        <p:spPr>
          <a:xfrm>
            <a:off x="338025" y="1749425"/>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Filter Job Roles</a:t>
            </a:r>
            <a:endParaRPr b="1">
              <a:latin typeface="Roboto"/>
              <a:ea typeface="Roboto"/>
              <a:cs typeface="Roboto"/>
              <a:sym typeface="Roboto"/>
            </a:endParaRPr>
          </a:p>
        </p:txBody>
      </p:sp>
      <p:sp>
        <p:nvSpPr>
          <p:cNvPr id="527" name="Google Shape;527;g229cda48268_2_13"/>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29cda48268_2_20"/>
          <p:cNvSpPr/>
          <p:nvPr/>
        </p:nvSpPr>
        <p:spPr>
          <a:xfrm>
            <a:off x="604950"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Dashboard Features (Performance Domain)</a:t>
            </a:r>
            <a:endParaRPr b="0" i="0" sz="1800" u="none" cap="none" strike="noStrike">
              <a:solidFill>
                <a:schemeClr val="dk1"/>
              </a:solidFill>
              <a:latin typeface="Arial"/>
              <a:ea typeface="Arial"/>
              <a:cs typeface="Arial"/>
              <a:sym typeface="Arial"/>
            </a:endParaRPr>
          </a:p>
        </p:txBody>
      </p:sp>
      <p:pic>
        <p:nvPicPr>
          <p:cNvPr id="534" name="Google Shape;534;g229cda48268_2_20"/>
          <p:cNvPicPr preferRelativeResize="0"/>
          <p:nvPr/>
        </p:nvPicPr>
        <p:blipFill>
          <a:blip r:embed="rId3">
            <a:alphaModFix/>
          </a:blip>
          <a:stretch>
            <a:fillRect/>
          </a:stretch>
        </p:blipFill>
        <p:spPr>
          <a:xfrm>
            <a:off x="2078725" y="539113"/>
            <a:ext cx="573325" cy="573325"/>
          </a:xfrm>
          <a:prstGeom prst="rect">
            <a:avLst/>
          </a:prstGeom>
          <a:noFill/>
          <a:ln>
            <a:noFill/>
          </a:ln>
        </p:spPr>
      </p:pic>
      <p:pic>
        <p:nvPicPr>
          <p:cNvPr id="535" name="Google Shape;535;g229cda48268_2_20"/>
          <p:cNvPicPr preferRelativeResize="0"/>
          <p:nvPr/>
        </p:nvPicPr>
        <p:blipFill>
          <a:blip r:embed="rId4">
            <a:alphaModFix/>
          </a:blip>
          <a:stretch>
            <a:fillRect/>
          </a:stretch>
        </p:blipFill>
        <p:spPr>
          <a:xfrm>
            <a:off x="3124225" y="1510050"/>
            <a:ext cx="5943600" cy="4752975"/>
          </a:xfrm>
          <a:prstGeom prst="rect">
            <a:avLst/>
          </a:prstGeom>
          <a:noFill/>
          <a:ln cap="flat" cmpd="sng" w="19050">
            <a:solidFill>
              <a:srgbClr val="000000"/>
            </a:solidFill>
            <a:prstDash val="solid"/>
            <a:round/>
            <a:headEnd len="sm" w="sm" type="none"/>
            <a:tailEnd len="sm" w="sm" type="none"/>
          </a:ln>
        </p:spPr>
      </p:pic>
      <p:cxnSp>
        <p:nvCxnSpPr>
          <p:cNvPr id="536" name="Google Shape;536;g229cda48268_2_20"/>
          <p:cNvCxnSpPr/>
          <p:nvPr/>
        </p:nvCxnSpPr>
        <p:spPr>
          <a:xfrm>
            <a:off x="8076325" y="3458075"/>
            <a:ext cx="1473900" cy="411000"/>
          </a:xfrm>
          <a:prstGeom prst="straightConnector1">
            <a:avLst/>
          </a:prstGeom>
          <a:noFill/>
          <a:ln cap="flat" cmpd="sng" w="9525">
            <a:solidFill>
              <a:srgbClr val="0052FF"/>
            </a:solidFill>
            <a:prstDash val="solid"/>
            <a:round/>
            <a:headEnd len="med" w="med" type="none"/>
            <a:tailEnd len="med" w="med" type="none"/>
          </a:ln>
        </p:spPr>
      </p:cxnSp>
      <p:pic>
        <p:nvPicPr>
          <p:cNvPr id="537" name="Google Shape;537;g229cda48268_2_20"/>
          <p:cNvPicPr preferRelativeResize="0"/>
          <p:nvPr/>
        </p:nvPicPr>
        <p:blipFill>
          <a:blip r:embed="rId5">
            <a:alphaModFix/>
          </a:blip>
          <a:stretch>
            <a:fillRect/>
          </a:stretch>
        </p:blipFill>
        <p:spPr>
          <a:xfrm>
            <a:off x="9849450" y="3811150"/>
            <a:ext cx="454200" cy="454200"/>
          </a:xfrm>
          <a:prstGeom prst="rect">
            <a:avLst/>
          </a:prstGeom>
          <a:noFill/>
          <a:ln>
            <a:noFill/>
          </a:ln>
        </p:spPr>
      </p:pic>
      <p:sp>
        <p:nvSpPr>
          <p:cNvPr id="538" name="Google Shape;538;g229cda48268_2_20"/>
          <p:cNvSpPr txBox="1"/>
          <p:nvPr/>
        </p:nvSpPr>
        <p:spPr>
          <a:xfrm>
            <a:off x="8986575" y="4265350"/>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Performance</a:t>
            </a:r>
            <a:r>
              <a:rPr b="1" lang="en-US">
                <a:latin typeface="Roboto"/>
                <a:ea typeface="Roboto"/>
                <a:cs typeface="Roboto"/>
                <a:sym typeface="Roboto"/>
              </a:rPr>
              <a:t> Attributes</a:t>
            </a:r>
            <a:endParaRPr b="1">
              <a:latin typeface="Roboto"/>
              <a:ea typeface="Roboto"/>
              <a:cs typeface="Roboto"/>
              <a:sym typeface="Roboto"/>
            </a:endParaRPr>
          </a:p>
        </p:txBody>
      </p:sp>
      <p:sp>
        <p:nvSpPr>
          <p:cNvPr id="539" name="Google Shape;539;g229cda48268_2_20"/>
          <p:cNvSpPr/>
          <p:nvPr/>
        </p:nvSpPr>
        <p:spPr>
          <a:xfrm>
            <a:off x="6092125" y="188142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29cda48268_2_20"/>
          <p:cNvSpPr/>
          <p:nvPr/>
        </p:nvSpPr>
        <p:spPr>
          <a:xfrm>
            <a:off x="3124225" y="1910450"/>
            <a:ext cx="2898300" cy="1338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g229cda48268_2_20"/>
          <p:cNvCxnSpPr/>
          <p:nvPr/>
        </p:nvCxnSpPr>
        <p:spPr>
          <a:xfrm rot="10800000">
            <a:off x="2309125" y="1875600"/>
            <a:ext cx="815100" cy="208800"/>
          </a:xfrm>
          <a:prstGeom prst="straightConnector1">
            <a:avLst/>
          </a:prstGeom>
          <a:noFill/>
          <a:ln cap="flat" cmpd="sng" w="9525">
            <a:solidFill>
              <a:srgbClr val="FF0000"/>
            </a:solidFill>
            <a:prstDash val="solid"/>
            <a:round/>
            <a:headEnd len="med" w="med" type="none"/>
            <a:tailEnd len="med" w="med" type="none"/>
          </a:ln>
        </p:spPr>
      </p:cxnSp>
      <p:pic>
        <p:nvPicPr>
          <p:cNvPr id="542" name="Google Shape;542;g229cda48268_2_20"/>
          <p:cNvPicPr preferRelativeResize="0"/>
          <p:nvPr/>
        </p:nvPicPr>
        <p:blipFill>
          <a:blip r:embed="rId5">
            <a:alphaModFix/>
          </a:blip>
          <a:stretch>
            <a:fillRect/>
          </a:stretch>
        </p:blipFill>
        <p:spPr>
          <a:xfrm>
            <a:off x="1353325" y="1421400"/>
            <a:ext cx="454200" cy="454200"/>
          </a:xfrm>
          <a:prstGeom prst="rect">
            <a:avLst/>
          </a:prstGeom>
          <a:noFill/>
          <a:ln>
            <a:noFill/>
          </a:ln>
        </p:spPr>
      </p:pic>
      <p:sp>
        <p:nvSpPr>
          <p:cNvPr id="543" name="Google Shape;543;g229cda48268_2_20"/>
          <p:cNvSpPr txBox="1"/>
          <p:nvPr/>
        </p:nvSpPr>
        <p:spPr>
          <a:xfrm>
            <a:off x="338025" y="1779900"/>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Filter Job Roles</a:t>
            </a:r>
            <a:endParaRPr b="1">
              <a:latin typeface="Roboto"/>
              <a:ea typeface="Roboto"/>
              <a:cs typeface="Roboto"/>
              <a:sym typeface="Roboto"/>
            </a:endParaRPr>
          </a:p>
        </p:txBody>
      </p:sp>
      <p:sp>
        <p:nvSpPr>
          <p:cNvPr id="544" name="Google Shape;544;g229cda48268_2_20"/>
          <p:cNvSpPr/>
          <p:nvPr/>
        </p:nvSpPr>
        <p:spPr>
          <a:xfrm>
            <a:off x="6092125" y="336317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29cda48268_2_20"/>
          <p:cNvSpPr/>
          <p:nvPr/>
        </p:nvSpPr>
        <p:spPr>
          <a:xfrm>
            <a:off x="6092125" y="4785550"/>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229cda48268_2_20"/>
          <p:cNvSpPr/>
          <p:nvPr/>
        </p:nvSpPr>
        <p:spPr>
          <a:xfrm>
            <a:off x="3124225" y="3631675"/>
            <a:ext cx="1285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29cda48268_2_20"/>
          <p:cNvSpPr/>
          <p:nvPr/>
        </p:nvSpPr>
        <p:spPr>
          <a:xfrm>
            <a:off x="3124225" y="4985900"/>
            <a:ext cx="1285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29cda48268_2_20"/>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29cda48268_2_27"/>
          <p:cNvSpPr/>
          <p:nvPr/>
        </p:nvSpPr>
        <p:spPr>
          <a:xfrm>
            <a:off x="280000" y="552249"/>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Dashboard Features (Others Domain)</a:t>
            </a:r>
            <a:endParaRPr b="0" i="0" sz="1800" u="none" cap="none" strike="noStrike">
              <a:solidFill>
                <a:schemeClr val="dk1"/>
              </a:solidFill>
              <a:latin typeface="Arial"/>
              <a:ea typeface="Arial"/>
              <a:cs typeface="Arial"/>
              <a:sym typeface="Arial"/>
            </a:endParaRPr>
          </a:p>
        </p:txBody>
      </p:sp>
      <p:pic>
        <p:nvPicPr>
          <p:cNvPr id="555" name="Google Shape;555;g229cda48268_2_27"/>
          <p:cNvPicPr preferRelativeResize="0"/>
          <p:nvPr/>
        </p:nvPicPr>
        <p:blipFill>
          <a:blip r:embed="rId3">
            <a:alphaModFix/>
          </a:blip>
          <a:stretch>
            <a:fillRect/>
          </a:stretch>
        </p:blipFill>
        <p:spPr>
          <a:xfrm>
            <a:off x="2334000" y="552250"/>
            <a:ext cx="573325" cy="573325"/>
          </a:xfrm>
          <a:prstGeom prst="rect">
            <a:avLst/>
          </a:prstGeom>
          <a:noFill/>
          <a:ln>
            <a:noFill/>
          </a:ln>
        </p:spPr>
      </p:pic>
      <p:pic>
        <p:nvPicPr>
          <p:cNvPr id="556" name="Google Shape;556;g229cda48268_2_27"/>
          <p:cNvPicPr preferRelativeResize="0"/>
          <p:nvPr/>
        </p:nvPicPr>
        <p:blipFill>
          <a:blip r:embed="rId4">
            <a:alphaModFix/>
          </a:blip>
          <a:stretch>
            <a:fillRect/>
          </a:stretch>
        </p:blipFill>
        <p:spPr>
          <a:xfrm>
            <a:off x="3124225" y="1475250"/>
            <a:ext cx="5943600" cy="4762500"/>
          </a:xfrm>
          <a:prstGeom prst="rect">
            <a:avLst/>
          </a:prstGeom>
          <a:noFill/>
          <a:ln cap="flat" cmpd="sng" w="19050">
            <a:solidFill>
              <a:srgbClr val="000000"/>
            </a:solidFill>
            <a:prstDash val="solid"/>
            <a:round/>
            <a:headEnd len="sm" w="sm" type="none"/>
            <a:tailEnd len="sm" w="sm" type="none"/>
          </a:ln>
        </p:spPr>
      </p:pic>
      <p:sp>
        <p:nvSpPr>
          <p:cNvPr id="557" name="Google Shape;557;g229cda48268_2_27"/>
          <p:cNvSpPr/>
          <p:nvPr/>
        </p:nvSpPr>
        <p:spPr>
          <a:xfrm>
            <a:off x="3124225" y="1910450"/>
            <a:ext cx="2898300" cy="1338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g229cda48268_2_27"/>
          <p:cNvCxnSpPr/>
          <p:nvPr/>
        </p:nvCxnSpPr>
        <p:spPr>
          <a:xfrm rot="10800000">
            <a:off x="2309125" y="1875600"/>
            <a:ext cx="815100" cy="208800"/>
          </a:xfrm>
          <a:prstGeom prst="straightConnector1">
            <a:avLst/>
          </a:prstGeom>
          <a:noFill/>
          <a:ln cap="flat" cmpd="sng" w="9525">
            <a:solidFill>
              <a:srgbClr val="FF0000"/>
            </a:solidFill>
            <a:prstDash val="solid"/>
            <a:round/>
            <a:headEnd len="med" w="med" type="none"/>
            <a:tailEnd len="med" w="med" type="none"/>
          </a:ln>
        </p:spPr>
      </p:cxnSp>
      <p:pic>
        <p:nvPicPr>
          <p:cNvPr id="559" name="Google Shape;559;g229cda48268_2_27"/>
          <p:cNvPicPr preferRelativeResize="0"/>
          <p:nvPr/>
        </p:nvPicPr>
        <p:blipFill>
          <a:blip r:embed="rId5">
            <a:alphaModFix/>
          </a:blip>
          <a:stretch>
            <a:fillRect/>
          </a:stretch>
        </p:blipFill>
        <p:spPr>
          <a:xfrm>
            <a:off x="1353325" y="1421400"/>
            <a:ext cx="454200" cy="454200"/>
          </a:xfrm>
          <a:prstGeom prst="rect">
            <a:avLst/>
          </a:prstGeom>
          <a:noFill/>
          <a:ln>
            <a:noFill/>
          </a:ln>
        </p:spPr>
      </p:pic>
      <p:sp>
        <p:nvSpPr>
          <p:cNvPr id="560" name="Google Shape;560;g229cda48268_2_27"/>
          <p:cNvSpPr txBox="1"/>
          <p:nvPr/>
        </p:nvSpPr>
        <p:spPr>
          <a:xfrm>
            <a:off x="309625" y="1845750"/>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Filter Job Roles</a:t>
            </a:r>
            <a:endParaRPr b="1">
              <a:latin typeface="Roboto"/>
              <a:ea typeface="Roboto"/>
              <a:cs typeface="Roboto"/>
              <a:sym typeface="Roboto"/>
            </a:endParaRPr>
          </a:p>
        </p:txBody>
      </p:sp>
      <p:cxnSp>
        <p:nvCxnSpPr>
          <p:cNvPr id="561" name="Google Shape;561;g229cda48268_2_27"/>
          <p:cNvCxnSpPr/>
          <p:nvPr/>
        </p:nvCxnSpPr>
        <p:spPr>
          <a:xfrm>
            <a:off x="8099550" y="4804150"/>
            <a:ext cx="1473900" cy="411000"/>
          </a:xfrm>
          <a:prstGeom prst="straightConnector1">
            <a:avLst/>
          </a:prstGeom>
          <a:noFill/>
          <a:ln cap="flat" cmpd="sng" w="9525">
            <a:solidFill>
              <a:srgbClr val="0052FF"/>
            </a:solidFill>
            <a:prstDash val="solid"/>
            <a:round/>
            <a:headEnd len="med" w="med" type="none"/>
            <a:tailEnd len="med" w="med" type="none"/>
          </a:ln>
        </p:spPr>
      </p:cxnSp>
      <p:pic>
        <p:nvPicPr>
          <p:cNvPr id="562" name="Google Shape;562;g229cda48268_2_27"/>
          <p:cNvPicPr preferRelativeResize="0"/>
          <p:nvPr/>
        </p:nvPicPr>
        <p:blipFill>
          <a:blip r:embed="rId5">
            <a:alphaModFix/>
          </a:blip>
          <a:stretch>
            <a:fillRect/>
          </a:stretch>
        </p:blipFill>
        <p:spPr>
          <a:xfrm>
            <a:off x="9872675" y="5157225"/>
            <a:ext cx="454200" cy="454200"/>
          </a:xfrm>
          <a:prstGeom prst="rect">
            <a:avLst/>
          </a:prstGeom>
          <a:noFill/>
          <a:ln>
            <a:noFill/>
          </a:ln>
        </p:spPr>
      </p:pic>
      <p:sp>
        <p:nvSpPr>
          <p:cNvPr id="563" name="Google Shape;563;g229cda48268_2_27"/>
          <p:cNvSpPr txBox="1"/>
          <p:nvPr/>
        </p:nvSpPr>
        <p:spPr>
          <a:xfrm>
            <a:off x="8951800" y="5611425"/>
            <a:ext cx="25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a:ea typeface="Roboto"/>
                <a:cs typeface="Roboto"/>
                <a:sym typeface="Roboto"/>
              </a:rPr>
              <a:t>Other</a:t>
            </a:r>
            <a:r>
              <a:rPr b="1" lang="en-US">
                <a:latin typeface="Roboto"/>
                <a:ea typeface="Roboto"/>
                <a:cs typeface="Roboto"/>
                <a:sym typeface="Roboto"/>
              </a:rPr>
              <a:t> Attributes</a:t>
            </a:r>
            <a:endParaRPr b="1">
              <a:latin typeface="Roboto"/>
              <a:ea typeface="Roboto"/>
              <a:cs typeface="Roboto"/>
              <a:sym typeface="Roboto"/>
            </a:endParaRPr>
          </a:p>
        </p:txBody>
      </p:sp>
      <p:sp>
        <p:nvSpPr>
          <p:cNvPr id="564" name="Google Shape;564;g229cda48268_2_27"/>
          <p:cNvSpPr/>
          <p:nvPr/>
        </p:nvSpPr>
        <p:spPr>
          <a:xfrm>
            <a:off x="6115350" y="4709250"/>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229cda48268_2_27"/>
          <p:cNvSpPr/>
          <p:nvPr/>
        </p:nvSpPr>
        <p:spPr>
          <a:xfrm>
            <a:off x="6115350" y="3353125"/>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29cda48268_2_27"/>
          <p:cNvSpPr/>
          <p:nvPr/>
        </p:nvSpPr>
        <p:spPr>
          <a:xfrm>
            <a:off x="6022525" y="1845750"/>
            <a:ext cx="19842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29cda48268_2_27"/>
          <p:cNvSpPr/>
          <p:nvPr/>
        </p:nvSpPr>
        <p:spPr>
          <a:xfrm>
            <a:off x="3124225" y="3621625"/>
            <a:ext cx="12969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29cda48268_2_27"/>
          <p:cNvSpPr/>
          <p:nvPr/>
        </p:nvSpPr>
        <p:spPr>
          <a:xfrm>
            <a:off x="3124225" y="4875400"/>
            <a:ext cx="1169400" cy="268500"/>
          </a:xfrm>
          <a:prstGeom prst="roundRect">
            <a:avLst>
              <a:gd fmla="val 16667" name="adj"/>
            </a:avLst>
          </a:prstGeom>
          <a:noFill/>
          <a:ln cap="flat" cmpd="sng" w="9525">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29cda48268_2_27"/>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229cda48268_1_22"/>
          <p:cNvPicPr preferRelativeResize="0"/>
          <p:nvPr/>
        </p:nvPicPr>
        <p:blipFill>
          <a:blip r:embed="rId3">
            <a:alphaModFix/>
          </a:blip>
          <a:stretch>
            <a:fillRect/>
          </a:stretch>
        </p:blipFill>
        <p:spPr>
          <a:xfrm>
            <a:off x="3436350" y="513225"/>
            <a:ext cx="625075" cy="625075"/>
          </a:xfrm>
          <a:prstGeom prst="rect">
            <a:avLst/>
          </a:prstGeom>
          <a:noFill/>
          <a:ln>
            <a:noFill/>
          </a:ln>
        </p:spPr>
      </p:pic>
      <p:sp>
        <p:nvSpPr>
          <p:cNvPr id="576" name="Google Shape;576;g229cda48268_1_22"/>
          <p:cNvSpPr/>
          <p:nvPr/>
        </p:nvSpPr>
        <p:spPr>
          <a:xfrm>
            <a:off x="1500" y="548862"/>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Usage of Dashboard</a:t>
            </a:r>
            <a:endParaRPr b="0" i="0" sz="1800" u="none" cap="none" strike="noStrike">
              <a:solidFill>
                <a:schemeClr val="dk1"/>
              </a:solidFill>
              <a:latin typeface="Arial"/>
              <a:ea typeface="Arial"/>
              <a:cs typeface="Arial"/>
              <a:sym typeface="Arial"/>
            </a:endParaRPr>
          </a:p>
        </p:txBody>
      </p:sp>
      <p:pic>
        <p:nvPicPr>
          <p:cNvPr id="577" name="Google Shape;577;g229cda48268_1_22"/>
          <p:cNvPicPr preferRelativeResize="0"/>
          <p:nvPr/>
        </p:nvPicPr>
        <p:blipFill>
          <a:blip r:embed="rId4">
            <a:alphaModFix/>
          </a:blip>
          <a:stretch>
            <a:fillRect/>
          </a:stretch>
        </p:blipFill>
        <p:spPr>
          <a:xfrm>
            <a:off x="3533763" y="1824500"/>
            <a:ext cx="4501625" cy="2260151"/>
          </a:xfrm>
          <a:prstGeom prst="rect">
            <a:avLst/>
          </a:prstGeom>
          <a:noFill/>
          <a:ln cap="flat" cmpd="sng" w="19050">
            <a:solidFill>
              <a:schemeClr val="dk2"/>
            </a:solidFill>
            <a:prstDash val="solid"/>
            <a:round/>
            <a:headEnd len="sm" w="sm" type="none"/>
            <a:tailEnd len="sm" w="sm" type="none"/>
          </a:ln>
        </p:spPr>
      </p:pic>
      <p:pic>
        <p:nvPicPr>
          <p:cNvPr id="578" name="Google Shape;578;g229cda48268_1_22"/>
          <p:cNvPicPr preferRelativeResize="0"/>
          <p:nvPr/>
        </p:nvPicPr>
        <p:blipFill>
          <a:blip r:embed="rId5">
            <a:alphaModFix/>
          </a:blip>
          <a:stretch>
            <a:fillRect/>
          </a:stretch>
        </p:blipFill>
        <p:spPr>
          <a:xfrm>
            <a:off x="1630443" y="4293475"/>
            <a:ext cx="3429731" cy="847100"/>
          </a:xfrm>
          <a:prstGeom prst="rect">
            <a:avLst/>
          </a:prstGeom>
          <a:noFill/>
          <a:ln>
            <a:noFill/>
          </a:ln>
        </p:spPr>
      </p:pic>
      <p:pic>
        <p:nvPicPr>
          <p:cNvPr id="579" name="Google Shape;579;g229cda48268_1_22"/>
          <p:cNvPicPr preferRelativeResize="0"/>
          <p:nvPr/>
        </p:nvPicPr>
        <p:blipFill>
          <a:blip r:embed="rId6">
            <a:alphaModFix/>
          </a:blip>
          <a:stretch>
            <a:fillRect/>
          </a:stretch>
        </p:blipFill>
        <p:spPr>
          <a:xfrm>
            <a:off x="6998050" y="4263675"/>
            <a:ext cx="3563500" cy="906700"/>
          </a:xfrm>
          <a:prstGeom prst="rect">
            <a:avLst/>
          </a:prstGeom>
          <a:noFill/>
          <a:ln>
            <a:noFill/>
          </a:ln>
        </p:spPr>
      </p:pic>
      <p:cxnSp>
        <p:nvCxnSpPr>
          <p:cNvPr id="580" name="Google Shape;580;g229cda48268_1_22"/>
          <p:cNvCxnSpPr/>
          <p:nvPr/>
        </p:nvCxnSpPr>
        <p:spPr>
          <a:xfrm flipH="1">
            <a:off x="3402000" y="3643675"/>
            <a:ext cx="963000" cy="6498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g229cda48268_1_22"/>
          <p:cNvCxnSpPr/>
          <p:nvPr/>
        </p:nvCxnSpPr>
        <p:spPr>
          <a:xfrm>
            <a:off x="7463250" y="3678475"/>
            <a:ext cx="1183500" cy="58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g229cda48268_1_22"/>
          <p:cNvSpPr/>
          <p:nvPr/>
        </p:nvSpPr>
        <p:spPr>
          <a:xfrm>
            <a:off x="9878325" y="4857175"/>
            <a:ext cx="625200" cy="313200"/>
          </a:xfrm>
          <a:prstGeom prst="ellipse">
            <a:avLst/>
          </a:prstGeom>
          <a:noFill/>
          <a:ln cap="flat" cmpd="sng" w="9525">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29cda48268_1_22"/>
          <p:cNvSpPr/>
          <p:nvPr/>
        </p:nvSpPr>
        <p:spPr>
          <a:xfrm>
            <a:off x="4434975" y="4856275"/>
            <a:ext cx="625200" cy="313200"/>
          </a:xfrm>
          <a:prstGeom prst="ellipse">
            <a:avLst/>
          </a:prstGeom>
          <a:noFill/>
          <a:ln cap="flat" cmpd="sng" w="9525">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29cda48268_1_22"/>
          <p:cNvSpPr/>
          <p:nvPr/>
        </p:nvSpPr>
        <p:spPr>
          <a:xfrm>
            <a:off x="893525" y="5604750"/>
            <a:ext cx="10872900" cy="649800"/>
          </a:xfrm>
          <a:prstGeom prst="roundRect">
            <a:avLst>
              <a:gd fmla="val 16667" name="adj"/>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u="sng">
                <a:latin typeface="Roboto"/>
                <a:ea typeface="Roboto"/>
                <a:cs typeface="Roboto"/>
                <a:sym typeface="Roboto"/>
              </a:rPr>
              <a:t>Conclusion: </a:t>
            </a:r>
            <a:r>
              <a:rPr lang="en-US">
                <a:latin typeface="Roboto"/>
                <a:ea typeface="Roboto"/>
                <a:cs typeface="Roboto"/>
                <a:sym typeface="Roboto"/>
              </a:rPr>
              <a:t>“Overtime” is a key factor contributing to High Attrition (Ineffective Current Strategy/ Need to Devise New Strategy)</a:t>
            </a:r>
            <a:endParaRPr>
              <a:latin typeface="Roboto"/>
              <a:ea typeface="Roboto"/>
              <a:cs typeface="Roboto"/>
              <a:sym typeface="Roboto"/>
            </a:endParaRPr>
          </a:p>
        </p:txBody>
      </p:sp>
      <p:sp>
        <p:nvSpPr>
          <p:cNvPr id="585" name="Google Shape;585;g229cda48268_1_22"/>
          <p:cNvSpPr txBox="1"/>
          <p:nvPr/>
        </p:nvSpPr>
        <p:spPr>
          <a:xfrm>
            <a:off x="3086675" y="1238600"/>
            <a:ext cx="60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a:ea typeface="Roboto"/>
                <a:cs typeface="Roboto"/>
                <a:sym typeface="Roboto"/>
              </a:rPr>
              <a:t>Main Dashboard		 Performance Domain		 Job Role: Others</a:t>
            </a:r>
            <a:endParaRPr>
              <a:latin typeface="Roboto"/>
              <a:ea typeface="Roboto"/>
              <a:cs typeface="Roboto"/>
              <a:sym typeface="Roboto"/>
            </a:endParaRPr>
          </a:p>
        </p:txBody>
      </p:sp>
      <p:sp>
        <p:nvSpPr>
          <p:cNvPr id="586" name="Google Shape;586;g229cda48268_1_22"/>
          <p:cNvSpPr/>
          <p:nvPr/>
        </p:nvSpPr>
        <p:spPr>
          <a:xfrm>
            <a:off x="4640750" y="1334475"/>
            <a:ext cx="314100" cy="220200"/>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29cda48268_1_22"/>
          <p:cNvSpPr/>
          <p:nvPr/>
        </p:nvSpPr>
        <p:spPr>
          <a:xfrm>
            <a:off x="6927625" y="1328600"/>
            <a:ext cx="314100" cy="220200"/>
          </a:xfrm>
          <a:prstGeom prst="rightArrow">
            <a:avLst>
              <a:gd fmla="val 50000" name="adj1"/>
              <a:gd fmla="val 50000" name="adj2"/>
            </a:avLst>
          </a:prstGeom>
          <a:solidFill>
            <a:srgbClr val="E6ED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29cda48268_1_22"/>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29cda48268_2_119"/>
          <p:cNvSpPr txBox="1"/>
          <p:nvPr/>
        </p:nvSpPr>
        <p:spPr>
          <a:xfrm>
            <a:off x="2587725" y="1679200"/>
            <a:ext cx="9260100" cy="1239300"/>
          </a:xfrm>
          <a:prstGeom prst="rect">
            <a:avLst/>
          </a:prstGeom>
          <a:noFill/>
          <a:ln>
            <a:noFill/>
          </a:ln>
        </p:spPr>
        <p:txBody>
          <a:bodyPr anchorCtr="0" anchor="t" bIns="91425" lIns="91425" spcFirstLastPara="1" rIns="91425" wrap="square" tIns="91425">
            <a:spAutoFit/>
          </a:bodyPr>
          <a:lstStyle/>
          <a:p>
            <a:pPr indent="0" lvl="0" marL="0" rtl="0" algn="l">
              <a:lnSpc>
                <a:spcPct val="106510"/>
              </a:lnSpc>
              <a:spcBef>
                <a:spcPts val="0"/>
              </a:spcBef>
              <a:spcAft>
                <a:spcPts val="0"/>
              </a:spcAft>
              <a:buNone/>
            </a:pPr>
            <a:r>
              <a:rPr b="1" lang="en-US" sz="6851">
                <a:solidFill>
                  <a:srgbClr val="0944A1"/>
                </a:solidFill>
                <a:latin typeface="Roboto"/>
                <a:ea typeface="Roboto"/>
                <a:cs typeface="Roboto"/>
                <a:sym typeface="Roboto"/>
              </a:rPr>
              <a:t>Dashboard </a:t>
            </a:r>
            <a:r>
              <a:rPr b="1" lang="en-US" sz="6851">
                <a:solidFill>
                  <a:schemeClr val="dk1"/>
                </a:solidFill>
                <a:latin typeface="Roboto"/>
                <a:ea typeface="Roboto"/>
                <a:cs typeface="Roboto"/>
                <a:sym typeface="Roboto"/>
              </a:rPr>
              <a:t>Demo</a:t>
            </a:r>
            <a:endParaRPr b="1" sz="6851">
              <a:solidFill>
                <a:schemeClr val="dk1"/>
              </a:solidFill>
              <a:latin typeface="Roboto"/>
              <a:ea typeface="Roboto"/>
              <a:cs typeface="Roboto"/>
              <a:sym typeface="Roboto"/>
            </a:endParaRPr>
          </a:p>
        </p:txBody>
      </p:sp>
      <p:pic>
        <p:nvPicPr>
          <p:cNvPr id="595" name="Google Shape;595;g229cda48268_2_119"/>
          <p:cNvPicPr preferRelativeResize="0"/>
          <p:nvPr/>
        </p:nvPicPr>
        <p:blipFill>
          <a:blip r:embed="rId3">
            <a:alphaModFix/>
          </a:blip>
          <a:stretch>
            <a:fillRect/>
          </a:stretch>
        </p:blipFill>
        <p:spPr>
          <a:xfrm>
            <a:off x="4953000" y="2819775"/>
            <a:ext cx="2285999" cy="2285999"/>
          </a:xfrm>
          <a:prstGeom prst="rect">
            <a:avLst/>
          </a:prstGeom>
          <a:noFill/>
          <a:ln>
            <a:noFill/>
          </a:ln>
        </p:spPr>
      </p:pic>
      <p:sp>
        <p:nvSpPr>
          <p:cNvPr id="596" name="Google Shape;596;g229cda48268_2_119"/>
          <p:cNvSpPr/>
          <p:nvPr/>
        </p:nvSpPr>
        <p:spPr>
          <a:xfrm>
            <a:off x="0" y="5105775"/>
            <a:ext cx="12192000" cy="1752300"/>
          </a:xfrm>
          <a:prstGeom prst="rect">
            <a:avLst/>
          </a:prstGeom>
          <a:solidFill>
            <a:srgbClr val="307BF3">
              <a:alpha val="30190"/>
            </a:srgbClr>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229cda48268_2_119"/>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29cda48268_2_126"/>
          <p:cNvSpPr txBox="1"/>
          <p:nvPr/>
        </p:nvSpPr>
        <p:spPr>
          <a:xfrm>
            <a:off x="2332450" y="1752300"/>
            <a:ext cx="9260100" cy="2362500"/>
          </a:xfrm>
          <a:prstGeom prst="rect">
            <a:avLst/>
          </a:prstGeom>
          <a:noFill/>
          <a:ln>
            <a:noFill/>
          </a:ln>
        </p:spPr>
        <p:txBody>
          <a:bodyPr anchorCtr="0" anchor="t" bIns="91425" lIns="91425" spcFirstLastPara="1" rIns="91425" wrap="square" tIns="91425">
            <a:spAutoFit/>
          </a:bodyPr>
          <a:lstStyle/>
          <a:p>
            <a:pPr indent="0" lvl="0" marL="0" rtl="0" algn="l">
              <a:lnSpc>
                <a:spcPct val="106510"/>
              </a:lnSpc>
              <a:spcBef>
                <a:spcPts val="0"/>
              </a:spcBef>
              <a:spcAft>
                <a:spcPts val="0"/>
              </a:spcAft>
              <a:buNone/>
            </a:pPr>
            <a:r>
              <a:rPr b="1" lang="en-US" sz="6851">
                <a:solidFill>
                  <a:srgbClr val="134F5C"/>
                </a:solidFill>
                <a:latin typeface="Roboto"/>
                <a:ea typeface="Roboto"/>
                <a:cs typeface="Roboto"/>
                <a:sym typeface="Roboto"/>
              </a:rPr>
              <a:t>Limitations &amp;</a:t>
            </a:r>
            <a:endParaRPr b="1" sz="6851">
              <a:solidFill>
                <a:srgbClr val="134F5C"/>
              </a:solidFill>
              <a:latin typeface="Roboto"/>
              <a:ea typeface="Roboto"/>
              <a:cs typeface="Roboto"/>
              <a:sym typeface="Roboto"/>
            </a:endParaRPr>
          </a:p>
          <a:p>
            <a:pPr indent="0" lvl="0" marL="0" rtl="0" algn="ctr">
              <a:lnSpc>
                <a:spcPct val="106510"/>
              </a:lnSpc>
              <a:spcBef>
                <a:spcPts val="0"/>
              </a:spcBef>
              <a:spcAft>
                <a:spcPts val="0"/>
              </a:spcAft>
              <a:buNone/>
            </a:pPr>
            <a:r>
              <a:rPr b="1" lang="en-US" sz="6851">
                <a:solidFill>
                  <a:schemeClr val="dk1"/>
                </a:solidFill>
                <a:latin typeface="Roboto"/>
                <a:ea typeface="Roboto"/>
                <a:cs typeface="Roboto"/>
                <a:sym typeface="Roboto"/>
              </a:rPr>
              <a:t>Mitigations</a:t>
            </a:r>
            <a:endParaRPr b="1" sz="6851">
              <a:solidFill>
                <a:schemeClr val="dk1"/>
              </a:solidFill>
              <a:latin typeface="Roboto"/>
              <a:ea typeface="Roboto"/>
              <a:cs typeface="Roboto"/>
              <a:sym typeface="Roboto"/>
            </a:endParaRPr>
          </a:p>
        </p:txBody>
      </p:sp>
      <p:sp>
        <p:nvSpPr>
          <p:cNvPr id="604" name="Google Shape;604;g229cda48268_2_126"/>
          <p:cNvSpPr/>
          <p:nvPr/>
        </p:nvSpPr>
        <p:spPr>
          <a:xfrm>
            <a:off x="0" y="0"/>
            <a:ext cx="12192000" cy="1752300"/>
          </a:xfrm>
          <a:prstGeom prst="rect">
            <a:avLst/>
          </a:prstGeom>
          <a:solidFill>
            <a:srgbClr val="B9D1BE"/>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g229cda48268_2_126"/>
          <p:cNvPicPr preferRelativeResize="0"/>
          <p:nvPr/>
        </p:nvPicPr>
        <p:blipFill>
          <a:blip r:embed="rId3">
            <a:alphaModFix/>
          </a:blip>
          <a:stretch>
            <a:fillRect/>
          </a:stretch>
        </p:blipFill>
        <p:spPr>
          <a:xfrm>
            <a:off x="4991300" y="4436200"/>
            <a:ext cx="2050851" cy="2050851"/>
          </a:xfrm>
          <a:prstGeom prst="rect">
            <a:avLst/>
          </a:prstGeom>
          <a:noFill/>
          <a:ln>
            <a:noFill/>
          </a:ln>
        </p:spPr>
      </p:pic>
      <p:sp>
        <p:nvSpPr>
          <p:cNvPr id="606" name="Google Shape;606;g229cda48268_2_126"/>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29cda48268_2_134"/>
          <p:cNvSpPr/>
          <p:nvPr/>
        </p:nvSpPr>
        <p:spPr>
          <a:xfrm>
            <a:off x="1949500" y="1589750"/>
            <a:ext cx="4096200" cy="4908600"/>
          </a:xfrm>
          <a:prstGeom prst="roundRect">
            <a:avLst>
              <a:gd fmla="val 16667" name="adj"/>
            </a:avLst>
          </a:prstGeom>
          <a:solidFill>
            <a:srgbClr val="B9D1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229cda48268_2_134"/>
          <p:cNvSpPr/>
          <p:nvPr/>
        </p:nvSpPr>
        <p:spPr>
          <a:xfrm>
            <a:off x="6232925" y="1589750"/>
            <a:ext cx="4096200" cy="4908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29cda48268_2_134"/>
          <p:cNvSpPr txBox="1"/>
          <p:nvPr/>
        </p:nvSpPr>
        <p:spPr>
          <a:xfrm>
            <a:off x="1738650" y="696250"/>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Limitations</a:t>
            </a:r>
            <a:endParaRPr/>
          </a:p>
        </p:txBody>
      </p:sp>
      <p:sp>
        <p:nvSpPr>
          <p:cNvPr id="615" name="Google Shape;615;g229cda48268_2_134"/>
          <p:cNvSpPr txBox="1"/>
          <p:nvPr/>
        </p:nvSpPr>
        <p:spPr>
          <a:xfrm>
            <a:off x="2706550" y="2169975"/>
            <a:ext cx="248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latin typeface="Roboto"/>
                <a:ea typeface="Roboto"/>
                <a:cs typeface="Roboto"/>
                <a:sym typeface="Roboto"/>
              </a:rPr>
              <a:t>Random Forest Model</a:t>
            </a:r>
            <a:endParaRPr b="1" u="sng">
              <a:latin typeface="Roboto"/>
              <a:ea typeface="Roboto"/>
              <a:cs typeface="Roboto"/>
              <a:sym typeface="Roboto"/>
            </a:endParaRPr>
          </a:p>
        </p:txBody>
      </p:sp>
      <p:sp>
        <p:nvSpPr>
          <p:cNvPr id="616" name="Google Shape;616;g229cda48268_2_134"/>
          <p:cNvSpPr/>
          <p:nvPr/>
        </p:nvSpPr>
        <p:spPr>
          <a:xfrm>
            <a:off x="3706150" y="3975413"/>
            <a:ext cx="582900" cy="400200"/>
          </a:xfrm>
          <a:prstGeom prst="down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229cda48268_2_134"/>
          <p:cNvSpPr txBox="1"/>
          <p:nvPr/>
        </p:nvSpPr>
        <p:spPr>
          <a:xfrm>
            <a:off x="2357475" y="4376900"/>
            <a:ext cx="17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solidFill>
                  <a:schemeClr val="dk1"/>
                </a:solidFill>
                <a:latin typeface="Roboto"/>
                <a:ea typeface="Roboto"/>
                <a:cs typeface="Roboto"/>
                <a:sym typeface="Roboto"/>
              </a:rPr>
              <a:t>Predictive App</a:t>
            </a:r>
            <a:endParaRPr u="sng">
              <a:latin typeface="Roboto"/>
              <a:ea typeface="Roboto"/>
              <a:cs typeface="Roboto"/>
              <a:sym typeface="Roboto"/>
            </a:endParaRPr>
          </a:p>
        </p:txBody>
      </p:sp>
      <p:sp>
        <p:nvSpPr>
          <p:cNvPr id="618" name="Google Shape;618;g229cda48268_2_134"/>
          <p:cNvSpPr txBox="1"/>
          <p:nvPr/>
        </p:nvSpPr>
        <p:spPr>
          <a:xfrm>
            <a:off x="3938713" y="4351550"/>
            <a:ext cx="17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solidFill>
                  <a:schemeClr val="dk1"/>
                </a:solidFill>
                <a:latin typeface="Roboto"/>
                <a:ea typeface="Roboto"/>
                <a:cs typeface="Roboto"/>
                <a:sym typeface="Roboto"/>
              </a:rPr>
              <a:t>Dashboard</a:t>
            </a:r>
            <a:endParaRPr u="sng">
              <a:latin typeface="Roboto"/>
              <a:ea typeface="Roboto"/>
              <a:cs typeface="Roboto"/>
              <a:sym typeface="Roboto"/>
            </a:endParaRPr>
          </a:p>
        </p:txBody>
      </p:sp>
      <p:pic>
        <p:nvPicPr>
          <p:cNvPr id="619" name="Google Shape;619;g229cda48268_2_134"/>
          <p:cNvPicPr preferRelativeResize="0"/>
          <p:nvPr/>
        </p:nvPicPr>
        <p:blipFill>
          <a:blip r:embed="rId3">
            <a:alphaModFix/>
          </a:blip>
          <a:stretch>
            <a:fillRect/>
          </a:stretch>
        </p:blipFill>
        <p:spPr>
          <a:xfrm>
            <a:off x="2782686" y="2643900"/>
            <a:ext cx="625308" cy="656837"/>
          </a:xfrm>
          <a:prstGeom prst="rect">
            <a:avLst/>
          </a:prstGeom>
          <a:noFill/>
          <a:ln>
            <a:noFill/>
          </a:ln>
        </p:spPr>
      </p:pic>
      <p:pic>
        <p:nvPicPr>
          <p:cNvPr id="620" name="Google Shape;620;g229cda48268_2_134"/>
          <p:cNvPicPr preferRelativeResize="0"/>
          <p:nvPr/>
        </p:nvPicPr>
        <p:blipFill>
          <a:blip r:embed="rId3">
            <a:alphaModFix/>
          </a:blip>
          <a:stretch>
            <a:fillRect/>
          </a:stretch>
        </p:blipFill>
        <p:spPr>
          <a:xfrm>
            <a:off x="2609975" y="3230158"/>
            <a:ext cx="482038" cy="506342"/>
          </a:xfrm>
          <a:prstGeom prst="rect">
            <a:avLst/>
          </a:prstGeom>
          <a:noFill/>
          <a:ln>
            <a:noFill/>
          </a:ln>
        </p:spPr>
      </p:pic>
      <p:pic>
        <p:nvPicPr>
          <p:cNvPr id="621" name="Google Shape;621;g229cda48268_2_134"/>
          <p:cNvPicPr preferRelativeResize="0"/>
          <p:nvPr/>
        </p:nvPicPr>
        <p:blipFill>
          <a:blip r:embed="rId3">
            <a:alphaModFix/>
          </a:blip>
          <a:stretch>
            <a:fillRect/>
          </a:stretch>
        </p:blipFill>
        <p:spPr>
          <a:xfrm>
            <a:off x="3092012" y="3230158"/>
            <a:ext cx="482038" cy="506342"/>
          </a:xfrm>
          <a:prstGeom prst="rect">
            <a:avLst/>
          </a:prstGeom>
          <a:noFill/>
          <a:ln>
            <a:noFill/>
          </a:ln>
        </p:spPr>
      </p:pic>
      <p:pic>
        <p:nvPicPr>
          <p:cNvPr id="622" name="Google Shape;622;g229cda48268_2_134"/>
          <p:cNvPicPr preferRelativeResize="0"/>
          <p:nvPr/>
        </p:nvPicPr>
        <p:blipFill>
          <a:blip r:embed="rId3">
            <a:alphaModFix/>
          </a:blip>
          <a:stretch>
            <a:fillRect/>
          </a:stretch>
        </p:blipFill>
        <p:spPr>
          <a:xfrm>
            <a:off x="3688261" y="2643900"/>
            <a:ext cx="625308" cy="656837"/>
          </a:xfrm>
          <a:prstGeom prst="rect">
            <a:avLst/>
          </a:prstGeom>
          <a:noFill/>
          <a:ln>
            <a:noFill/>
          </a:ln>
        </p:spPr>
      </p:pic>
      <p:pic>
        <p:nvPicPr>
          <p:cNvPr id="623" name="Google Shape;623;g229cda48268_2_134"/>
          <p:cNvPicPr preferRelativeResize="0"/>
          <p:nvPr/>
        </p:nvPicPr>
        <p:blipFill>
          <a:blip r:embed="rId3">
            <a:alphaModFix/>
          </a:blip>
          <a:stretch>
            <a:fillRect/>
          </a:stretch>
        </p:blipFill>
        <p:spPr>
          <a:xfrm>
            <a:off x="3515550" y="3230158"/>
            <a:ext cx="482038" cy="506342"/>
          </a:xfrm>
          <a:prstGeom prst="rect">
            <a:avLst/>
          </a:prstGeom>
          <a:noFill/>
          <a:ln>
            <a:noFill/>
          </a:ln>
        </p:spPr>
      </p:pic>
      <p:pic>
        <p:nvPicPr>
          <p:cNvPr id="624" name="Google Shape;624;g229cda48268_2_134"/>
          <p:cNvPicPr preferRelativeResize="0"/>
          <p:nvPr/>
        </p:nvPicPr>
        <p:blipFill>
          <a:blip r:embed="rId3">
            <a:alphaModFix/>
          </a:blip>
          <a:stretch>
            <a:fillRect/>
          </a:stretch>
        </p:blipFill>
        <p:spPr>
          <a:xfrm>
            <a:off x="3997587" y="3230158"/>
            <a:ext cx="482038" cy="506342"/>
          </a:xfrm>
          <a:prstGeom prst="rect">
            <a:avLst/>
          </a:prstGeom>
          <a:noFill/>
          <a:ln>
            <a:noFill/>
          </a:ln>
        </p:spPr>
      </p:pic>
      <p:pic>
        <p:nvPicPr>
          <p:cNvPr id="625" name="Google Shape;625;g229cda48268_2_134"/>
          <p:cNvPicPr preferRelativeResize="0"/>
          <p:nvPr/>
        </p:nvPicPr>
        <p:blipFill>
          <a:blip r:embed="rId3">
            <a:alphaModFix/>
          </a:blip>
          <a:stretch>
            <a:fillRect/>
          </a:stretch>
        </p:blipFill>
        <p:spPr>
          <a:xfrm>
            <a:off x="4594161" y="2643900"/>
            <a:ext cx="625308" cy="656837"/>
          </a:xfrm>
          <a:prstGeom prst="rect">
            <a:avLst/>
          </a:prstGeom>
          <a:noFill/>
          <a:ln>
            <a:noFill/>
          </a:ln>
        </p:spPr>
      </p:pic>
      <p:pic>
        <p:nvPicPr>
          <p:cNvPr id="626" name="Google Shape;626;g229cda48268_2_134"/>
          <p:cNvPicPr preferRelativeResize="0"/>
          <p:nvPr/>
        </p:nvPicPr>
        <p:blipFill>
          <a:blip r:embed="rId3">
            <a:alphaModFix/>
          </a:blip>
          <a:stretch>
            <a:fillRect/>
          </a:stretch>
        </p:blipFill>
        <p:spPr>
          <a:xfrm>
            <a:off x="4421450" y="3230158"/>
            <a:ext cx="482038" cy="506342"/>
          </a:xfrm>
          <a:prstGeom prst="rect">
            <a:avLst/>
          </a:prstGeom>
          <a:noFill/>
          <a:ln>
            <a:noFill/>
          </a:ln>
        </p:spPr>
      </p:pic>
      <p:pic>
        <p:nvPicPr>
          <p:cNvPr id="627" name="Google Shape;627;g229cda48268_2_134"/>
          <p:cNvPicPr preferRelativeResize="0"/>
          <p:nvPr/>
        </p:nvPicPr>
        <p:blipFill>
          <a:blip r:embed="rId3">
            <a:alphaModFix/>
          </a:blip>
          <a:stretch>
            <a:fillRect/>
          </a:stretch>
        </p:blipFill>
        <p:spPr>
          <a:xfrm>
            <a:off x="4903487" y="3230158"/>
            <a:ext cx="482038" cy="506342"/>
          </a:xfrm>
          <a:prstGeom prst="rect">
            <a:avLst/>
          </a:prstGeom>
          <a:noFill/>
          <a:ln>
            <a:noFill/>
          </a:ln>
        </p:spPr>
      </p:pic>
      <p:pic>
        <p:nvPicPr>
          <p:cNvPr id="628" name="Google Shape;628;g229cda48268_2_134"/>
          <p:cNvPicPr preferRelativeResize="0"/>
          <p:nvPr/>
        </p:nvPicPr>
        <p:blipFill>
          <a:blip r:embed="rId4">
            <a:alphaModFix/>
          </a:blip>
          <a:stretch>
            <a:fillRect/>
          </a:stretch>
        </p:blipFill>
        <p:spPr>
          <a:xfrm>
            <a:off x="4288863" y="4777100"/>
            <a:ext cx="999825" cy="999825"/>
          </a:xfrm>
          <a:prstGeom prst="rect">
            <a:avLst/>
          </a:prstGeom>
          <a:noFill/>
          <a:ln>
            <a:noFill/>
          </a:ln>
        </p:spPr>
      </p:pic>
      <p:pic>
        <p:nvPicPr>
          <p:cNvPr id="629" name="Google Shape;629;g229cda48268_2_134"/>
          <p:cNvPicPr preferRelativeResize="0"/>
          <p:nvPr/>
        </p:nvPicPr>
        <p:blipFill>
          <a:blip r:embed="rId5">
            <a:alphaModFix/>
          </a:blip>
          <a:stretch>
            <a:fillRect/>
          </a:stretch>
        </p:blipFill>
        <p:spPr>
          <a:xfrm>
            <a:off x="2782675" y="4881524"/>
            <a:ext cx="883800" cy="790975"/>
          </a:xfrm>
          <a:prstGeom prst="rect">
            <a:avLst/>
          </a:prstGeom>
          <a:noFill/>
          <a:ln>
            <a:noFill/>
          </a:ln>
        </p:spPr>
      </p:pic>
      <p:sp>
        <p:nvSpPr>
          <p:cNvPr id="630" name="Google Shape;630;g229cda48268_2_134"/>
          <p:cNvSpPr txBox="1"/>
          <p:nvPr/>
        </p:nvSpPr>
        <p:spPr>
          <a:xfrm>
            <a:off x="6881000" y="1972700"/>
            <a:ext cx="30054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latin typeface="Roboto"/>
                <a:ea typeface="Roboto"/>
                <a:cs typeface="Roboto"/>
                <a:sym typeface="Roboto"/>
              </a:rPr>
              <a:t>Effective in:</a:t>
            </a:r>
            <a:endParaRPr b="1" u="sng">
              <a:latin typeface="Roboto"/>
              <a:ea typeface="Roboto"/>
              <a:cs typeface="Roboto"/>
              <a:sym typeface="Roboto"/>
            </a:endParaRPr>
          </a:p>
          <a:p>
            <a:pPr indent="0" lvl="0" marL="0" rtl="0" algn="l">
              <a:spcBef>
                <a:spcPts val="0"/>
              </a:spcBef>
              <a:spcAft>
                <a:spcPts val="0"/>
              </a:spcAft>
              <a:buNone/>
            </a:pPr>
            <a:r>
              <a:t/>
            </a:r>
            <a:endParaRPr b="1" u="sng">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Accurately identifying</a:t>
            </a:r>
            <a:r>
              <a:rPr lang="en-US">
                <a:latin typeface="Roboto"/>
                <a:ea typeface="Roboto"/>
                <a:cs typeface="Roboto"/>
                <a:sym typeface="Roboto"/>
              </a:rPr>
              <a:t> employees at High Risk of Attrition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Highlighting</a:t>
            </a:r>
            <a:r>
              <a:rPr lang="en-US">
                <a:latin typeface="Roboto"/>
                <a:ea typeface="Roboto"/>
                <a:cs typeface="Roboto"/>
                <a:sym typeface="Roboto"/>
              </a:rPr>
              <a:t> </a:t>
            </a:r>
            <a:r>
              <a:rPr b="1" lang="en-US">
                <a:latin typeface="Roboto"/>
                <a:ea typeface="Roboto"/>
                <a:cs typeface="Roboto"/>
                <a:sym typeface="Roboto"/>
              </a:rPr>
              <a:t>Key Contributory factors </a:t>
            </a:r>
            <a:r>
              <a:rPr lang="en-US">
                <a:latin typeface="Roboto"/>
                <a:ea typeface="Roboto"/>
                <a:cs typeface="Roboto"/>
                <a:sym typeface="Roboto"/>
              </a:rPr>
              <a:t>leading to Attrition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US" u="sng">
                <a:latin typeface="Roboto"/>
                <a:ea typeface="Roboto"/>
                <a:cs typeface="Roboto"/>
                <a:sym typeface="Roboto"/>
              </a:rPr>
              <a:t>Limitations:</a:t>
            </a:r>
            <a:endParaRPr b="1" u="sng">
              <a:latin typeface="Roboto"/>
              <a:ea typeface="Roboto"/>
              <a:cs typeface="Roboto"/>
              <a:sym typeface="Roboto"/>
            </a:endParaRPr>
          </a:p>
          <a:p>
            <a:pPr indent="0" lvl="0" marL="0" rtl="0" algn="l">
              <a:spcBef>
                <a:spcPts val="0"/>
              </a:spcBef>
              <a:spcAft>
                <a:spcPts val="0"/>
              </a:spcAft>
              <a:buNone/>
            </a:pPr>
            <a:r>
              <a:t/>
            </a:r>
            <a:endParaRPr b="1" u="sng">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Hard to </a:t>
            </a:r>
            <a:r>
              <a:rPr b="1" lang="en-US">
                <a:latin typeface="Roboto"/>
                <a:ea typeface="Roboto"/>
                <a:cs typeface="Roboto"/>
                <a:sym typeface="Roboto"/>
              </a:rPr>
              <a:t>quantify</a:t>
            </a:r>
            <a:r>
              <a:rPr b="1" lang="en-US">
                <a:latin typeface="Roboto"/>
                <a:ea typeface="Roboto"/>
                <a:cs typeface="Roboto"/>
                <a:sym typeface="Roboto"/>
              </a:rPr>
              <a:t> complex </a:t>
            </a:r>
            <a:r>
              <a:rPr b="1" lang="en-US">
                <a:latin typeface="Roboto"/>
                <a:ea typeface="Roboto"/>
                <a:cs typeface="Roboto"/>
                <a:sym typeface="Roboto"/>
              </a:rPr>
              <a:t>factors</a:t>
            </a:r>
            <a:r>
              <a:rPr lang="en-US">
                <a:latin typeface="Roboto"/>
                <a:ea typeface="Roboto"/>
                <a:cs typeface="Roboto"/>
                <a:sym typeface="Roboto"/>
              </a:rPr>
              <a:t> such as “Job Satisfaction”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Limitations in recommending</a:t>
            </a:r>
            <a:r>
              <a:rPr lang="en-US">
                <a:latin typeface="Roboto"/>
                <a:ea typeface="Roboto"/>
                <a:cs typeface="Roboto"/>
                <a:sym typeface="Roboto"/>
              </a:rPr>
              <a:t> related solutions</a:t>
            </a:r>
            <a:endParaRPr>
              <a:latin typeface="Roboto"/>
              <a:ea typeface="Roboto"/>
              <a:cs typeface="Roboto"/>
              <a:sym typeface="Roboto"/>
            </a:endParaRPr>
          </a:p>
        </p:txBody>
      </p:sp>
      <p:pic>
        <p:nvPicPr>
          <p:cNvPr id="631" name="Google Shape;631;g229cda48268_2_134"/>
          <p:cNvPicPr preferRelativeResize="0"/>
          <p:nvPr/>
        </p:nvPicPr>
        <p:blipFill>
          <a:blip r:embed="rId6">
            <a:alphaModFix/>
          </a:blip>
          <a:stretch>
            <a:fillRect/>
          </a:stretch>
        </p:blipFill>
        <p:spPr>
          <a:xfrm>
            <a:off x="4349938" y="696262"/>
            <a:ext cx="625075" cy="625075"/>
          </a:xfrm>
          <a:prstGeom prst="rect">
            <a:avLst/>
          </a:prstGeom>
          <a:noFill/>
          <a:ln>
            <a:noFill/>
          </a:ln>
        </p:spPr>
      </p:pic>
      <p:sp>
        <p:nvSpPr>
          <p:cNvPr id="632" name="Google Shape;632;g229cda48268_2_134"/>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29cda48268_2_190"/>
          <p:cNvSpPr txBox="1"/>
          <p:nvPr/>
        </p:nvSpPr>
        <p:spPr>
          <a:xfrm>
            <a:off x="1738650" y="696250"/>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Mitigations</a:t>
            </a:r>
            <a:endParaRPr/>
          </a:p>
        </p:txBody>
      </p:sp>
      <p:pic>
        <p:nvPicPr>
          <p:cNvPr id="639" name="Google Shape;639;g229cda48268_2_190"/>
          <p:cNvPicPr preferRelativeResize="0"/>
          <p:nvPr/>
        </p:nvPicPr>
        <p:blipFill>
          <a:blip r:embed="rId3">
            <a:alphaModFix/>
          </a:blip>
          <a:stretch>
            <a:fillRect/>
          </a:stretch>
        </p:blipFill>
        <p:spPr>
          <a:xfrm>
            <a:off x="4288875" y="744388"/>
            <a:ext cx="573325" cy="573325"/>
          </a:xfrm>
          <a:prstGeom prst="rect">
            <a:avLst/>
          </a:prstGeom>
          <a:noFill/>
          <a:ln>
            <a:noFill/>
          </a:ln>
        </p:spPr>
      </p:pic>
      <p:pic>
        <p:nvPicPr>
          <p:cNvPr id="640" name="Google Shape;640;g229cda48268_2_190"/>
          <p:cNvPicPr preferRelativeResize="0"/>
          <p:nvPr/>
        </p:nvPicPr>
        <p:blipFill>
          <a:blip r:embed="rId4">
            <a:alphaModFix/>
          </a:blip>
          <a:stretch>
            <a:fillRect/>
          </a:stretch>
        </p:blipFill>
        <p:spPr>
          <a:xfrm>
            <a:off x="758850" y="2113850"/>
            <a:ext cx="4709799" cy="2630289"/>
          </a:xfrm>
          <a:prstGeom prst="rect">
            <a:avLst/>
          </a:prstGeom>
          <a:noFill/>
          <a:ln cap="flat" cmpd="sng" w="19050">
            <a:solidFill>
              <a:schemeClr val="dk1"/>
            </a:solidFill>
            <a:prstDash val="solid"/>
            <a:round/>
            <a:headEnd len="sm" w="sm" type="none"/>
            <a:tailEnd len="sm" w="sm" type="none"/>
          </a:ln>
        </p:spPr>
      </p:pic>
      <p:sp>
        <p:nvSpPr>
          <p:cNvPr id="641" name="Google Shape;641;g229cda48268_2_190"/>
          <p:cNvSpPr/>
          <p:nvPr/>
        </p:nvSpPr>
        <p:spPr>
          <a:xfrm>
            <a:off x="5697575" y="1365850"/>
            <a:ext cx="6219900" cy="39372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229cda48268_2_190"/>
          <p:cNvSpPr txBox="1"/>
          <p:nvPr/>
        </p:nvSpPr>
        <p:spPr>
          <a:xfrm>
            <a:off x="5941350" y="1589288"/>
            <a:ext cx="5976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latin typeface="Roboto"/>
                <a:ea typeface="Roboto"/>
                <a:cs typeface="Roboto"/>
                <a:sym typeface="Roboto"/>
              </a:rPr>
              <a:t>Methodology (How to Improve Job Satisfaction):</a:t>
            </a:r>
            <a:endParaRPr b="1" u="sng">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lang="en-US">
                <a:latin typeface="Roboto"/>
                <a:ea typeface="Roboto"/>
                <a:cs typeface="Roboto"/>
                <a:sym typeface="Roboto"/>
              </a:rPr>
              <a:t>Used a </a:t>
            </a:r>
            <a:r>
              <a:rPr b="1" lang="en-US">
                <a:latin typeface="Roboto"/>
                <a:ea typeface="Roboto"/>
                <a:cs typeface="Roboto"/>
                <a:sym typeface="Roboto"/>
              </a:rPr>
              <a:t>second dataset</a:t>
            </a:r>
            <a:endParaRPr b="1">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Selected related columns</a:t>
            </a:r>
            <a:r>
              <a:rPr lang="en-US">
                <a:latin typeface="Roboto"/>
                <a:ea typeface="Roboto"/>
                <a:cs typeface="Roboto"/>
                <a:sym typeface="Roboto"/>
              </a:rPr>
              <a:t> that f</a:t>
            </a:r>
            <a:r>
              <a:rPr lang="en-US">
                <a:latin typeface="Roboto"/>
                <a:ea typeface="Roboto"/>
                <a:cs typeface="Roboto"/>
                <a:sym typeface="Roboto"/>
              </a:rPr>
              <a:t>ocus on full-time employees with similar working characteristics as Coinbase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lang="en-US">
                <a:latin typeface="Roboto"/>
                <a:ea typeface="Roboto"/>
                <a:cs typeface="Roboto"/>
                <a:sym typeface="Roboto"/>
              </a:rPr>
              <a:t>Created </a:t>
            </a:r>
            <a:r>
              <a:rPr b="1" lang="en-US">
                <a:latin typeface="Roboto"/>
                <a:ea typeface="Roboto"/>
                <a:cs typeface="Roboto"/>
                <a:sym typeface="Roboto"/>
              </a:rPr>
              <a:t>Data Visualizations</a:t>
            </a:r>
            <a:r>
              <a:rPr lang="en-US">
                <a:latin typeface="Roboto"/>
                <a:ea typeface="Roboto"/>
                <a:cs typeface="Roboto"/>
                <a:sym typeface="Roboto"/>
              </a:rPr>
              <a:t> to better understand attributes contributing to “Job Satisfaction”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Shortlisted Key Attributes</a:t>
            </a:r>
            <a:r>
              <a:rPr lang="en-US">
                <a:latin typeface="Roboto"/>
                <a:ea typeface="Roboto"/>
                <a:cs typeface="Roboto"/>
                <a:sym typeface="Roboto"/>
              </a:rPr>
              <a:t> based on 2 Criterias:</a:t>
            </a:r>
            <a:endParaRPr>
              <a:latin typeface="Roboto"/>
              <a:ea typeface="Roboto"/>
              <a:cs typeface="Roboto"/>
              <a:sym typeface="Roboto"/>
            </a:endParaRPr>
          </a:p>
          <a:p>
            <a:pPr indent="0" lvl="0" marL="457200" rtl="0" algn="l">
              <a:spcBef>
                <a:spcPts val="0"/>
              </a:spcBef>
              <a:spcAft>
                <a:spcPts val="0"/>
              </a:spcAft>
              <a:buNone/>
            </a:pPr>
            <a:r>
              <a:rPr lang="en-US">
                <a:latin typeface="Roboto"/>
                <a:ea typeface="Roboto"/>
                <a:cs typeface="Roboto"/>
                <a:sym typeface="Roboto"/>
              </a:rPr>
              <a:t>1) Majority of respondents selected that Benefit</a:t>
            </a:r>
            <a:endParaRPr>
              <a:latin typeface="Roboto"/>
              <a:ea typeface="Roboto"/>
              <a:cs typeface="Roboto"/>
              <a:sym typeface="Roboto"/>
            </a:endParaRPr>
          </a:p>
          <a:p>
            <a:pPr indent="0" lvl="0" marL="457200" rtl="0" algn="l">
              <a:spcBef>
                <a:spcPts val="0"/>
              </a:spcBef>
              <a:spcAft>
                <a:spcPts val="0"/>
              </a:spcAft>
              <a:buNone/>
            </a:pPr>
            <a:r>
              <a:rPr lang="en-US">
                <a:latin typeface="Roboto"/>
                <a:ea typeface="Roboto"/>
                <a:cs typeface="Roboto"/>
                <a:sym typeface="Roboto"/>
              </a:rPr>
              <a:t>2) The attribute has a significant trend across different levels of Job Satisfaction</a:t>
            </a:r>
            <a:endParaRPr>
              <a:latin typeface="Roboto"/>
              <a:ea typeface="Roboto"/>
              <a:cs typeface="Roboto"/>
              <a:sym typeface="Roboto"/>
            </a:endParaRPr>
          </a:p>
        </p:txBody>
      </p:sp>
      <p:sp>
        <p:nvSpPr>
          <p:cNvPr id="643" name="Google Shape;643;g229cda48268_2_190"/>
          <p:cNvSpPr/>
          <p:nvPr/>
        </p:nvSpPr>
        <p:spPr>
          <a:xfrm>
            <a:off x="758850" y="5349475"/>
            <a:ext cx="10914600" cy="1206900"/>
          </a:xfrm>
          <a:prstGeom prst="roundRect">
            <a:avLst>
              <a:gd fmla="val 16667" name="adj"/>
            </a:avLst>
          </a:prstGeom>
          <a:solidFill>
            <a:srgbClr val="F0F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u="sng">
                <a:solidFill>
                  <a:schemeClr val="dk1"/>
                </a:solidFill>
                <a:latin typeface="Roboto"/>
                <a:ea typeface="Roboto"/>
                <a:cs typeface="Roboto"/>
                <a:sym typeface="Roboto"/>
              </a:rPr>
              <a:t>Conclusion:</a:t>
            </a:r>
            <a:endParaRPr b="1" u="sng">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u="sng">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 </a:t>
            </a:r>
            <a:r>
              <a:rPr b="1" lang="en-US">
                <a:solidFill>
                  <a:schemeClr val="dk1"/>
                </a:solidFill>
                <a:latin typeface="Roboto"/>
                <a:ea typeface="Roboto"/>
                <a:cs typeface="Roboto"/>
                <a:sym typeface="Roboto"/>
              </a:rPr>
              <a:t>Key Benefits:</a:t>
            </a:r>
            <a:r>
              <a:rPr lang="en-US">
                <a:solidFill>
                  <a:schemeClr val="dk1"/>
                </a:solidFill>
                <a:latin typeface="Roboto"/>
                <a:ea typeface="Roboto"/>
                <a:cs typeface="Roboto"/>
                <a:sym typeface="Roboto"/>
              </a:rPr>
              <a:t> Expected work hours, Vacation/days off, Health, Retirement and Remote Options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US">
                <a:solidFill>
                  <a:schemeClr val="dk1"/>
                </a:solidFill>
                <a:latin typeface="Roboto"/>
                <a:ea typeface="Roboto"/>
                <a:cs typeface="Roboto"/>
                <a:sym typeface="Roboto"/>
              </a:rPr>
              <a:t>Supplementary Benefits:</a:t>
            </a:r>
            <a:r>
              <a:rPr lang="en-US">
                <a:solidFill>
                  <a:schemeClr val="dk1"/>
                </a:solidFill>
                <a:latin typeface="Roboto"/>
                <a:ea typeface="Roboto"/>
                <a:cs typeface="Roboto"/>
                <a:sym typeface="Roboto"/>
              </a:rPr>
              <a:t> Annual Bonus, Long Term Leave and Equipment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(Can be adjusted depending on the current distribution of employees’ Job Satisfaction)</a:t>
            </a:r>
            <a:endParaRPr>
              <a:latin typeface="Roboto"/>
              <a:ea typeface="Roboto"/>
              <a:cs typeface="Roboto"/>
              <a:sym typeface="Roboto"/>
            </a:endParaRPr>
          </a:p>
        </p:txBody>
      </p:sp>
      <p:sp>
        <p:nvSpPr>
          <p:cNvPr id="644" name="Google Shape;644;g229cda48268_2_190"/>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g229cda48268_0_2"/>
          <p:cNvPicPr preferRelativeResize="0"/>
          <p:nvPr/>
        </p:nvPicPr>
        <p:blipFill rotWithShape="1">
          <a:blip r:embed="rId3">
            <a:alphaModFix/>
          </a:blip>
          <a:srcRect b="0" l="0" r="49184" t="20741"/>
          <a:stretch/>
        </p:blipFill>
        <p:spPr>
          <a:xfrm>
            <a:off x="1113485" y="1689550"/>
            <a:ext cx="3544929" cy="3746539"/>
          </a:xfrm>
          <a:prstGeom prst="rect">
            <a:avLst/>
          </a:prstGeom>
          <a:noFill/>
          <a:ln>
            <a:noFill/>
          </a:ln>
        </p:spPr>
      </p:pic>
      <p:pic>
        <p:nvPicPr>
          <p:cNvPr id="56" name="Google Shape;56;g229cda48268_0_2"/>
          <p:cNvPicPr preferRelativeResize="0"/>
          <p:nvPr/>
        </p:nvPicPr>
        <p:blipFill rotWithShape="1">
          <a:blip r:embed="rId4">
            <a:alphaModFix/>
          </a:blip>
          <a:srcRect b="0" l="0" r="49771" t="0"/>
          <a:stretch/>
        </p:blipFill>
        <p:spPr>
          <a:xfrm>
            <a:off x="4658413" y="1643762"/>
            <a:ext cx="6369225" cy="3685725"/>
          </a:xfrm>
          <a:prstGeom prst="rect">
            <a:avLst/>
          </a:prstGeom>
          <a:noFill/>
          <a:ln>
            <a:noFill/>
          </a:ln>
        </p:spPr>
      </p:pic>
      <p:pic>
        <p:nvPicPr>
          <p:cNvPr id="57" name="Google Shape;57;g229cda48268_0_2"/>
          <p:cNvPicPr preferRelativeResize="0"/>
          <p:nvPr/>
        </p:nvPicPr>
        <p:blipFill>
          <a:blip r:embed="rId5">
            <a:alphaModFix/>
          </a:blip>
          <a:stretch>
            <a:fillRect/>
          </a:stretch>
        </p:blipFill>
        <p:spPr>
          <a:xfrm>
            <a:off x="1037337" y="5177075"/>
            <a:ext cx="10117324" cy="1480575"/>
          </a:xfrm>
          <a:prstGeom prst="rect">
            <a:avLst/>
          </a:prstGeom>
          <a:noFill/>
          <a:ln>
            <a:noFill/>
          </a:ln>
        </p:spPr>
      </p:pic>
      <p:sp>
        <p:nvSpPr>
          <p:cNvPr id="58" name="Google Shape;58;g229cda48268_0_2"/>
          <p:cNvSpPr/>
          <p:nvPr/>
        </p:nvSpPr>
        <p:spPr>
          <a:xfrm>
            <a:off x="1176250" y="3204925"/>
            <a:ext cx="3419400" cy="849900"/>
          </a:xfrm>
          <a:prstGeom prst="roundRect">
            <a:avLst>
              <a:gd fmla="val 16667" name="adj"/>
            </a:avLst>
          </a:prstGeom>
          <a:solidFill>
            <a:srgbClr val="F9A1A1">
              <a:alpha val="15719"/>
            </a:srgbClr>
          </a:solidFill>
          <a:ln cap="flat" cmpd="sng" w="28575">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g229cda48268_0_2"/>
          <p:cNvCxnSpPr/>
          <p:nvPr/>
        </p:nvCxnSpPr>
        <p:spPr>
          <a:xfrm>
            <a:off x="7463125" y="2476175"/>
            <a:ext cx="2506800" cy="1051800"/>
          </a:xfrm>
          <a:prstGeom prst="straightConnector1">
            <a:avLst/>
          </a:prstGeom>
          <a:noFill/>
          <a:ln cap="flat" cmpd="sng" w="28575">
            <a:solidFill>
              <a:srgbClr val="A72A1E"/>
            </a:solidFill>
            <a:prstDash val="solid"/>
            <a:round/>
            <a:headEnd len="med" w="med" type="none"/>
            <a:tailEnd len="med" w="med" type="triangle"/>
          </a:ln>
        </p:spPr>
      </p:cxnSp>
      <p:sp>
        <p:nvSpPr>
          <p:cNvPr id="60" name="Google Shape;60;g229cda48268_0_2"/>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Attrition Problem</a:t>
            </a:r>
            <a:endParaRPr b="0" i="0" sz="1800" u="none" cap="none" strike="noStrike">
              <a:solidFill>
                <a:schemeClr val="dk1"/>
              </a:solidFill>
              <a:latin typeface="Arial"/>
              <a:ea typeface="Arial"/>
              <a:cs typeface="Arial"/>
              <a:sym typeface="Arial"/>
            </a:endParaRPr>
          </a:p>
        </p:txBody>
      </p:sp>
      <p:sp>
        <p:nvSpPr>
          <p:cNvPr id="61" name="Google Shape;61;g229cda48268_0_2"/>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What are the possible reasons</a:t>
            </a:r>
            <a:r>
              <a:rPr lang="en-US" sz="2400">
                <a:solidFill>
                  <a:srgbClr val="353535"/>
                </a:solidFill>
                <a:latin typeface="Roboto"/>
                <a:ea typeface="Roboto"/>
                <a:cs typeface="Roboto"/>
                <a:sym typeface="Roboto"/>
              </a:rPr>
              <a:t>?</a:t>
            </a:r>
            <a:endParaRPr i="0" sz="2400" u="none" cap="none" strike="noStrike">
              <a:solidFill>
                <a:schemeClr val="dk1"/>
              </a:solidFill>
            </a:endParaRPr>
          </a:p>
        </p:txBody>
      </p:sp>
      <p:sp>
        <p:nvSpPr>
          <p:cNvPr id="62" name="Google Shape;62;g229cda48268_0_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29cda48268_2_221"/>
          <p:cNvSpPr txBox="1"/>
          <p:nvPr/>
        </p:nvSpPr>
        <p:spPr>
          <a:xfrm>
            <a:off x="1972725" y="1798725"/>
            <a:ext cx="9260100" cy="2362500"/>
          </a:xfrm>
          <a:prstGeom prst="rect">
            <a:avLst/>
          </a:prstGeom>
          <a:noFill/>
          <a:ln>
            <a:noFill/>
          </a:ln>
        </p:spPr>
        <p:txBody>
          <a:bodyPr anchorCtr="0" anchor="t" bIns="91425" lIns="91425" spcFirstLastPara="1" rIns="91425" wrap="square" tIns="91425">
            <a:spAutoFit/>
          </a:bodyPr>
          <a:lstStyle/>
          <a:p>
            <a:pPr indent="0" lvl="0" marL="0" rtl="0" algn="l">
              <a:lnSpc>
                <a:spcPct val="106510"/>
              </a:lnSpc>
              <a:spcBef>
                <a:spcPts val="0"/>
              </a:spcBef>
              <a:spcAft>
                <a:spcPts val="0"/>
              </a:spcAft>
              <a:buNone/>
            </a:pPr>
            <a:r>
              <a:rPr b="1" lang="en-US" sz="6851">
                <a:solidFill>
                  <a:srgbClr val="783F04"/>
                </a:solidFill>
                <a:latin typeface="Roboto"/>
                <a:ea typeface="Roboto"/>
                <a:cs typeface="Roboto"/>
                <a:sym typeface="Roboto"/>
              </a:rPr>
              <a:t>Future Expansion of</a:t>
            </a:r>
            <a:endParaRPr b="1" sz="6851">
              <a:solidFill>
                <a:srgbClr val="783F04"/>
              </a:solidFill>
              <a:latin typeface="Roboto"/>
              <a:ea typeface="Roboto"/>
              <a:cs typeface="Roboto"/>
              <a:sym typeface="Roboto"/>
            </a:endParaRPr>
          </a:p>
          <a:p>
            <a:pPr indent="457200" lvl="0" marL="2286000" rtl="0" algn="ctr">
              <a:lnSpc>
                <a:spcPct val="106510"/>
              </a:lnSpc>
              <a:spcBef>
                <a:spcPts val="0"/>
              </a:spcBef>
              <a:spcAft>
                <a:spcPts val="0"/>
              </a:spcAft>
              <a:buNone/>
            </a:pPr>
            <a:r>
              <a:rPr b="1" lang="en-US" sz="6851">
                <a:solidFill>
                  <a:schemeClr val="dk1"/>
                </a:solidFill>
                <a:latin typeface="Roboto"/>
                <a:ea typeface="Roboto"/>
                <a:cs typeface="Roboto"/>
                <a:sym typeface="Roboto"/>
              </a:rPr>
              <a:t>Solutions</a:t>
            </a:r>
            <a:endParaRPr b="1" sz="6851">
              <a:solidFill>
                <a:schemeClr val="dk1"/>
              </a:solidFill>
              <a:latin typeface="Roboto"/>
              <a:ea typeface="Roboto"/>
              <a:cs typeface="Roboto"/>
              <a:sym typeface="Roboto"/>
            </a:endParaRPr>
          </a:p>
        </p:txBody>
      </p:sp>
      <p:sp>
        <p:nvSpPr>
          <p:cNvPr id="651" name="Google Shape;651;g229cda48268_2_221"/>
          <p:cNvSpPr/>
          <p:nvPr/>
        </p:nvSpPr>
        <p:spPr>
          <a:xfrm>
            <a:off x="0" y="5105700"/>
            <a:ext cx="12192000" cy="1752300"/>
          </a:xfrm>
          <a:prstGeom prst="rect">
            <a:avLst/>
          </a:prstGeom>
          <a:solidFill>
            <a:srgbClr val="FFF2CC"/>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g229cda48268_2_221"/>
          <p:cNvPicPr preferRelativeResize="0"/>
          <p:nvPr/>
        </p:nvPicPr>
        <p:blipFill>
          <a:blip r:embed="rId3">
            <a:alphaModFix/>
          </a:blip>
          <a:stretch>
            <a:fillRect/>
          </a:stretch>
        </p:blipFill>
        <p:spPr>
          <a:xfrm>
            <a:off x="3019350" y="3183800"/>
            <a:ext cx="2560250" cy="2560250"/>
          </a:xfrm>
          <a:prstGeom prst="rect">
            <a:avLst/>
          </a:prstGeom>
          <a:noFill/>
          <a:ln>
            <a:noFill/>
          </a:ln>
        </p:spPr>
      </p:pic>
      <p:sp>
        <p:nvSpPr>
          <p:cNvPr id="653" name="Google Shape;653;g229cda48268_2_221"/>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29cda48268_2_229"/>
          <p:cNvSpPr txBox="1"/>
          <p:nvPr/>
        </p:nvSpPr>
        <p:spPr>
          <a:xfrm>
            <a:off x="1889500" y="674000"/>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App Expansion</a:t>
            </a:r>
            <a:endParaRPr/>
          </a:p>
        </p:txBody>
      </p:sp>
      <p:pic>
        <p:nvPicPr>
          <p:cNvPr id="660" name="Google Shape;660;g229cda48268_2_229"/>
          <p:cNvPicPr preferRelativeResize="0"/>
          <p:nvPr/>
        </p:nvPicPr>
        <p:blipFill>
          <a:blip r:embed="rId3">
            <a:alphaModFix/>
          </a:blip>
          <a:stretch>
            <a:fillRect/>
          </a:stretch>
        </p:blipFill>
        <p:spPr>
          <a:xfrm>
            <a:off x="3990213" y="696274"/>
            <a:ext cx="625075" cy="625075"/>
          </a:xfrm>
          <a:prstGeom prst="rect">
            <a:avLst/>
          </a:prstGeom>
          <a:noFill/>
          <a:ln>
            <a:noFill/>
          </a:ln>
        </p:spPr>
      </p:pic>
      <p:pic>
        <p:nvPicPr>
          <p:cNvPr id="661" name="Google Shape;661;g229cda48268_2_229"/>
          <p:cNvPicPr preferRelativeResize="0"/>
          <p:nvPr/>
        </p:nvPicPr>
        <p:blipFill>
          <a:blip r:embed="rId4">
            <a:alphaModFix/>
          </a:blip>
          <a:stretch>
            <a:fillRect/>
          </a:stretch>
        </p:blipFill>
        <p:spPr>
          <a:xfrm>
            <a:off x="5073700" y="1887677"/>
            <a:ext cx="2044600" cy="1829850"/>
          </a:xfrm>
          <a:prstGeom prst="rect">
            <a:avLst/>
          </a:prstGeom>
          <a:noFill/>
          <a:ln>
            <a:noFill/>
          </a:ln>
        </p:spPr>
      </p:pic>
      <p:sp>
        <p:nvSpPr>
          <p:cNvPr id="662" name="Google Shape;662;g229cda48268_2_229"/>
          <p:cNvSpPr/>
          <p:nvPr/>
        </p:nvSpPr>
        <p:spPr>
          <a:xfrm>
            <a:off x="3305250" y="4261600"/>
            <a:ext cx="5581500" cy="669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342900" lvl="0" marL="457200" rtl="0" algn="ctr">
              <a:spcBef>
                <a:spcPts val="0"/>
              </a:spcBef>
              <a:spcAft>
                <a:spcPts val="0"/>
              </a:spcAft>
              <a:buSzPts val="1800"/>
              <a:buFont typeface="Roboto"/>
              <a:buChar char="❏"/>
            </a:pPr>
            <a:r>
              <a:rPr b="1" lang="en-US" sz="1800">
                <a:latin typeface="Roboto"/>
                <a:ea typeface="Roboto"/>
                <a:cs typeface="Roboto"/>
                <a:sym typeface="Roboto"/>
              </a:rPr>
              <a:t>Provide Real-Time Updated Insights &amp; Notifications</a:t>
            </a:r>
            <a:endParaRPr b="1" sz="1800">
              <a:latin typeface="Roboto"/>
              <a:ea typeface="Roboto"/>
              <a:cs typeface="Roboto"/>
              <a:sym typeface="Roboto"/>
            </a:endParaRPr>
          </a:p>
        </p:txBody>
      </p:sp>
      <p:sp>
        <p:nvSpPr>
          <p:cNvPr id="663" name="Google Shape;663;g229cda48268_2_229"/>
          <p:cNvSpPr/>
          <p:nvPr/>
        </p:nvSpPr>
        <p:spPr>
          <a:xfrm>
            <a:off x="3305250" y="5063825"/>
            <a:ext cx="5581500" cy="6696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342900" lvl="0" marL="457200" rtl="0" algn="ctr">
              <a:spcBef>
                <a:spcPts val="0"/>
              </a:spcBef>
              <a:spcAft>
                <a:spcPts val="0"/>
              </a:spcAft>
              <a:buSzPts val="1800"/>
              <a:buFont typeface="Roboto"/>
              <a:buChar char="❏"/>
            </a:pPr>
            <a:r>
              <a:rPr b="1" lang="en-US" sz="1800">
                <a:latin typeface="Roboto"/>
                <a:ea typeface="Roboto"/>
                <a:cs typeface="Roboto"/>
                <a:sym typeface="Roboto"/>
              </a:rPr>
              <a:t>Categorise Employees according to likelihood of Attrition</a:t>
            </a:r>
            <a:endParaRPr b="1" sz="1800">
              <a:latin typeface="Roboto"/>
              <a:ea typeface="Roboto"/>
              <a:cs typeface="Roboto"/>
              <a:sym typeface="Roboto"/>
            </a:endParaRPr>
          </a:p>
        </p:txBody>
      </p:sp>
      <p:sp>
        <p:nvSpPr>
          <p:cNvPr id="664" name="Google Shape;664;g229cda48268_2_229"/>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29cda48268_2_235"/>
          <p:cNvSpPr txBox="1"/>
          <p:nvPr/>
        </p:nvSpPr>
        <p:spPr>
          <a:xfrm>
            <a:off x="2156400" y="625838"/>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Dashboard</a:t>
            </a:r>
            <a:r>
              <a:rPr b="1" lang="en-US" sz="3150">
                <a:solidFill>
                  <a:srgbClr val="353535"/>
                </a:solidFill>
                <a:latin typeface="Roboto"/>
                <a:ea typeface="Roboto"/>
                <a:cs typeface="Roboto"/>
                <a:sym typeface="Roboto"/>
              </a:rPr>
              <a:t> Expansion</a:t>
            </a:r>
            <a:endParaRPr/>
          </a:p>
        </p:txBody>
      </p:sp>
      <p:pic>
        <p:nvPicPr>
          <p:cNvPr id="671" name="Google Shape;671;g229cda48268_2_235"/>
          <p:cNvPicPr preferRelativeResize="0"/>
          <p:nvPr/>
        </p:nvPicPr>
        <p:blipFill>
          <a:blip r:embed="rId3">
            <a:alphaModFix/>
          </a:blip>
          <a:stretch>
            <a:fillRect/>
          </a:stretch>
        </p:blipFill>
        <p:spPr>
          <a:xfrm>
            <a:off x="3718625" y="673988"/>
            <a:ext cx="573325" cy="573325"/>
          </a:xfrm>
          <a:prstGeom prst="rect">
            <a:avLst/>
          </a:prstGeom>
          <a:noFill/>
          <a:ln>
            <a:noFill/>
          </a:ln>
        </p:spPr>
      </p:pic>
      <p:pic>
        <p:nvPicPr>
          <p:cNvPr id="672" name="Google Shape;672;g229cda48268_2_235"/>
          <p:cNvPicPr preferRelativeResize="0"/>
          <p:nvPr/>
        </p:nvPicPr>
        <p:blipFill>
          <a:blip r:embed="rId4">
            <a:alphaModFix/>
          </a:blip>
          <a:stretch>
            <a:fillRect/>
          </a:stretch>
        </p:blipFill>
        <p:spPr>
          <a:xfrm>
            <a:off x="4962278" y="1586000"/>
            <a:ext cx="2267425" cy="2267425"/>
          </a:xfrm>
          <a:prstGeom prst="rect">
            <a:avLst/>
          </a:prstGeom>
          <a:noFill/>
          <a:ln>
            <a:noFill/>
          </a:ln>
        </p:spPr>
      </p:pic>
      <p:sp>
        <p:nvSpPr>
          <p:cNvPr id="673" name="Google Shape;673;g229cda48268_2_235"/>
          <p:cNvSpPr/>
          <p:nvPr/>
        </p:nvSpPr>
        <p:spPr>
          <a:xfrm>
            <a:off x="3305250" y="4261600"/>
            <a:ext cx="5581500" cy="669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342900" lvl="0" marL="457200" rtl="0" algn="ctr">
              <a:spcBef>
                <a:spcPts val="0"/>
              </a:spcBef>
              <a:spcAft>
                <a:spcPts val="0"/>
              </a:spcAft>
              <a:buSzPts val="1800"/>
              <a:buFont typeface="Roboto"/>
              <a:buChar char="❏"/>
            </a:pPr>
            <a:r>
              <a:rPr b="1" lang="en-US" sz="1800">
                <a:latin typeface="Roboto"/>
                <a:ea typeface="Roboto"/>
                <a:cs typeface="Roboto"/>
                <a:sym typeface="Roboto"/>
              </a:rPr>
              <a:t>Forecast Predicted Attrition Rates </a:t>
            </a:r>
            <a:endParaRPr b="1" sz="1800">
              <a:latin typeface="Roboto"/>
              <a:ea typeface="Roboto"/>
              <a:cs typeface="Roboto"/>
              <a:sym typeface="Roboto"/>
            </a:endParaRPr>
          </a:p>
        </p:txBody>
      </p:sp>
      <p:sp>
        <p:nvSpPr>
          <p:cNvPr id="674" name="Google Shape;674;g229cda48268_2_235"/>
          <p:cNvSpPr/>
          <p:nvPr/>
        </p:nvSpPr>
        <p:spPr>
          <a:xfrm>
            <a:off x="3305250" y="5063825"/>
            <a:ext cx="5581500" cy="6696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342900" lvl="0" marL="457200" rtl="0" algn="ctr">
              <a:spcBef>
                <a:spcPts val="0"/>
              </a:spcBef>
              <a:spcAft>
                <a:spcPts val="0"/>
              </a:spcAft>
              <a:buSzPts val="1800"/>
              <a:buFont typeface="Roboto"/>
              <a:buChar char="❏"/>
            </a:pPr>
            <a:r>
              <a:rPr b="1" lang="en-US" sz="1800">
                <a:latin typeface="Roboto"/>
                <a:ea typeface="Roboto"/>
                <a:cs typeface="Roboto"/>
                <a:sym typeface="Roboto"/>
              </a:rPr>
              <a:t>Retain Past Data to analyze Trends</a:t>
            </a:r>
            <a:endParaRPr b="1" sz="1800">
              <a:latin typeface="Roboto"/>
              <a:ea typeface="Roboto"/>
              <a:cs typeface="Roboto"/>
              <a:sym typeface="Roboto"/>
            </a:endParaRPr>
          </a:p>
        </p:txBody>
      </p:sp>
      <p:sp>
        <p:nvSpPr>
          <p:cNvPr id="675" name="Google Shape;675;g229cda48268_2_235"/>
          <p:cNvSpPr txBox="1"/>
          <p:nvPr/>
        </p:nvSpPr>
        <p:spPr>
          <a:xfrm>
            <a:off x="11267700" y="0"/>
            <a:ext cx="9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Clarice</a:t>
            </a:r>
            <a:endParaRPr b="1" sz="12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29cda48268_2_253"/>
          <p:cNvSpPr txBox="1"/>
          <p:nvPr/>
        </p:nvSpPr>
        <p:spPr>
          <a:xfrm>
            <a:off x="1465950" y="1939025"/>
            <a:ext cx="9260100" cy="1239300"/>
          </a:xfrm>
          <a:prstGeom prst="rect">
            <a:avLst/>
          </a:prstGeom>
          <a:noFill/>
          <a:ln>
            <a:noFill/>
          </a:ln>
        </p:spPr>
        <p:txBody>
          <a:bodyPr anchorCtr="0" anchor="t" bIns="91425" lIns="91425" spcFirstLastPara="1" rIns="91425" wrap="square" tIns="91425">
            <a:spAutoFit/>
          </a:bodyPr>
          <a:lstStyle/>
          <a:p>
            <a:pPr indent="0" lvl="0" marL="0" rtl="0" algn="ctr">
              <a:lnSpc>
                <a:spcPct val="106510"/>
              </a:lnSpc>
              <a:spcBef>
                <a:spcPts val="0"/>
              </a:spcBef>
              <a:spcAft>
                <a:spcPts val="0"/>
              </a:spcAft>
              <a:buNone/>
            </a:pPr>
            <a:r>
              <a:rPr b="1" lang="en-US" sz="6851">
                <a:solidFill>
                  <a:schemeClr val="dk1"/>
                </a:solidFill>
                <a:latin typeface="Roboto"/>
                <a:ea typeface="Roboto"/>
                <a:cs typeface="Roboto"/>
                <a:sym typeface="Roboto"/>
              </a:rPr>
              <a:t>Conclusion</a:t>
            </a:r>
            <a:endParaRPr b="1" sz="6851">
              <a:solidFill>
                <a:schemeClr val="dk1"/>
              </a:solidFill>
              <a:latin typeface="Roboto"/>
              <a:ea typeface="Roboto"/>
              <a:cs typeface="Roboto"/>
              <a:sym typeface="Roboto"/>
            </a:endParaRPr>
          </a:p>
        </p:txBody>
      </p:sp>
      <p:sp>
        <p:nvSpPr>
          <p:cNvPr id="682" name="Google Shape;682;g229cda48268_2_253"/>
          <p:cNvSpPr/>
          <p:nvPr/>
        </p:nvSpPr>
        <p:spPr>
          <a:xfrm>
            <a:off x="0" y="0"/>
            <a:ext cx="12192000" cy="1752300"/>
          </a:xfrm>
          <a:prstGeom prst="rect">
            <a:avLst/>
          </a:prstGeom>
          <a:solidFill>
            <a:srgbClr val="FF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g229cda48268_2_253"/>
          <p:cNvPicPr preferRelativeResize="0"/>
          <p:nvPr/>
        </p:nvPicPr>
        <p:blipFill>
          <a:blip r:embed="rId3">
            <a:alphaModFix/>
          </a:blip>
          <a:stretch>
            <a:fillRect/>
          </a:stretch>
        </p:blipFill>
        <p:spPr>
          <a:xfrm>
            <a:off x="5165000" y="3365050"/>
            <a:ext cx="2203200" cy="2203200"/>
          </a:xfrm>
          <a:prstGeom prst="rect">
            <a:avLst/>
          </a:prstGeom>
          <a:noFill/>
          <a:ln>
            <a:noFill/>
          </a:ln>
        </p:spPr>
      </p:pic>
      <p:sp>
        <p:nvSpPr>
          <p:cNvPr id="684" name="Google Shape;684;g229cda48268_2_253"/>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29cda48268_3_122"/>
          <p:cNvSpPr txBox="1"/>
          <p:nvPr/>
        </p:nvSpPr>
        <p:spPr>
          <a:xfrm>
            <a:off x="1738650" y="606025"/>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Intended</a:t>
            </a:r>
            <a:r>
              <a:rPr b="1" lang="en-US" sz="3150">
                <a:solidFill>
                  <a:srgbClr val="353535"/>
                </a:solidFill>
                <a:latin typeface="Roboto"/>
                <a:ea typeface="Roboto"/>
                <a:cs typeface="Roboto"/>
                <a:sym typeface="Roboto"/>
              </a:rPr>
              <a:t> Goals </a:t>
            </a:r>
            <a:endParaRPr/>
          </a:p>
        </p:txBody>
      </p:sp>
      <p:pic>
        <p:nvPicPr>
          <p:cNvPr id="691" name="Google Shape;691;g229cda48268_3_122"/>
          <p:cNvPicPr preferRelativeResize="0"/>
          <p:nvPr/>
        </p:nvPicPr>
        <p:blipFill>
          <a:blip r:embed="rId3">
            <a:alphaModFix/>
          </a:blip>
          <a:stretch>
            <a:fillRect/>
          </a:stretch>
        </p:blipFill>
        <p:spPr>
          <a:xfrm>
            <a:off x="3922238" y="650549"/>
            <a:ext cx="625075" cy="625075"/>
          </a:xfrm>
          <a:prstGeom prst="rect">
            <a:avLst/>
          </a:prstGeom>
          <a:noFill/>
          <a:ln>
            <a:noFill/>
          </a:ln>
        </p:spPr>
      </p:pic>
      <p:sp>
        <p:nvSpPr>
          <p:cNvPr id="692" name="Google Shape;692;g229cda48268_3_122"/>
          <p:cNvSpPr/>
          <p:nvPr/>
        </p:nvSpPr>
        <p:spPr>
          <a:xfrm>
            <a:off x="798250" y="1671875"/>
            <a:ext cx="2150100" cy="3705300"/>
          </a:xfrm>
          <a:prstGeom prst="rect">
            <a:avLst/>
          </a:prstGeom>
          <a:solidFill>
            <a:srgbClr val="FFDD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US" sz="1900">
                <a:solidFill>
                  <a:schemeClr val="dk1"/>
                </a:solidFill>
                <a:latin typeface="Roboto"/>
                <a:ea typeface="Roboto"/>
                <a:cs typeface="Roboto"/>
                <a:sym typeface="Roboto"/>
              </a:rPr>
              <a:t>What are the primary factors contributing to the high employee turnover rate at Coinbase?</a:t>
            </a:r>
            <a:br>
              <a:rPr i="1" lang="en-US" sz="2200">
                <a:solidFill>
                  <a:schemeClr val="dk1"/>
                </a:solidFill>
                <a:latin typeface="Roboto"/>
                <a:ea typeface="Roboto"/>
                <a:cs typeface="Roboto"/>
                <a:sym typeface="Roboto"/>
              </a:rPr>
            </a:br>
            <a:endParaRPr i="1" sz="2400">
              <a:latin typeface="Roboto"/>
              <a:ea typeface="Roboto"/>
              <a:cs typeface="Roboto"/>
              <a:sym typeface="Roboto"/>
            </a:endParaRPr>
          </a:p>
        </p:txBody>
      </p:sp>
      <p:pic>
        <p:nvPicPr>
          <p:cNvPr id="693" name="Google Shape;693;g229cda48268_3_122"/>
          <p:cNvPicPr preferRelativeResize="0"/>
          <p:nvPr/>
        </p:nvPicPr>
        <p:blipFill>
          <a:blip r:embed="rId4">
            <a:alphaModFix/>
          </a:blip>
          <a:stretch>
            <a:fillRect/>
          </a:stretch>
        </p:blipFill>
        <p:spPr>
          <a:xfrm>
            <a:off x="1330725" y="5658525"/>
            <a:ext cx="1063525" cy="1063525"/>
          </a:xfrm>
          <a:prstGeom prst="rect">
            <a:avLst/>
          </a:prstGeom>
          <a:noFill/>
          <a:ln>
            <a:noFill/>
          </a:ln>
        </p:spPr>
      </p:pic>
      <p:sp>
        <p:nvSpPr>
          <p:cNvPr id="694" name="Google Shape;694;g229cda48268_3_122"/>
          <p:cNvSpPr/>
          <p:nvPr/>
        </p:nvSpPr>
        <p:spPr>
          <a:xfrm>
            <a:off x="3738025" y="1671875"/>
            <a:ext cx="2150100" cy="3705300"/>
          </a:xfrm>
          <a:prstGeom prst="rect">
            <a:avLst/>
          </a:prstGeom>
          <a:solidFill>
            <a:srgbClr val="FFDD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US" sz="1900">
                <a:solidFill>
                  <a:schemeClr val="dk1"/>
                </a:solidFill>
                <a:latin typeface="Roboto"/>
                <a:ea typeface="Roboto"/>
                <a:cs typeface="Roboto"/>
                <a:sym typeface="Roboto"/>
              </a:rPr>
              <a:t>What are the factors that are important to developers and how can Coinbase leverage this information to fuel their growth and better retain more developers? </a:t>
            </a:r>
            <a:endParaRPr i="1" sz="1900">
              <a:latin typeface="Roboto"/>
              <a:ea typeface="Roboto"/>
              <a:cs typeface="Roboto"/>
              <a:sym typeface="Roboto"/>
            </a:endParaRPr>
          </a:p>
        </p:txBody>
      </p:sp>
      <p:sp>
        <p:nvSpPr>
          <p:cNvPr id="695" name="Google Shape;695;g229cda48268_3_122"/>
          <p:cNvSpPr/>
          <p:nvPr/>
        </p:nvSpPr>
        <p:spPr>
          <a:xfrm>
            <a:off x="6677800" y="1614425"/>
            <a:ext cx="2150100" cy="3705300"/>
          </a:xfrm>
          <a:prstGeom prst="rect">
            <a:avLst/>
          </a:prstGeom>
          <a:solidFill>
            <a:srgbClr val="FFDD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US" sz="1900">
                <a:solidFill>
                  <a:schemeClr val="dk1"/>
                </a:solidFill>
                <a:latin typeface="Roboto"/>
                <a:ea typeface="Roboto"/>
                <a:cs typeface="Roboto"/>
                <a:sym typeface="Roboto"/>
              </a:rPr>
              <a:t>How can Coinbase design customised retention plans that take into account the particular requirements and worries of various employee groups?</a:t>
            </a:r>
            <a:endParaRPr i="1" sz="1900">
              <a:latin typeface="Roboto"/>
              <a:ea typeface="Roboto"/>
              <a:cs typeface="Roboto"/>
              <a:sym typeface="Roboto"/>
            </a:endParaRPr>
          </a:p>
        </p:txBody>
      </p:sp>
      <p:pic>
        <p:nvPicPr>
          <p:cNvPr id="696" name="Google Shape;696;g229cda48268_3_122"/>
          <p:cNvPicPr preferRelativeResize="0"/>
          <p:nvPr/>
        </p:nvPicPr>
        <p:blipFill>
          <a:blip r:embed="rId4">
            <a:alphaModFix/>
          </a:blip>
          <a:stretch>
            <a:fillRect/>
          </a:stretch>
        </p:blipFill>
        <p:spPr>
          <a:xfrm>
            <a:off x="7210275" y="5658525"/>
            <a:ext cx="1063525" cy="1063525"/>
          </a:xfrm>
          <a:prstGeom prst="rect">
            <a:avLst/>
          </a:prstGeom>
          <a:noFill/>
          <a:ln>
            <a:noFill/>
          </a:ln>
        </p:spPr>
      </p:pic>
      <p:sp>
        <p:nvSpPr>
          <p:cNvPr id="697" name="Google Shape;697;g229cda48268_3_122"/>
          <p:cNvSpPr/>
          <p:nvPr/>
        </p:nvSpPr>
        <p:spPr>
          <a:xfrm>
            <a:off x="9617575" y="1671875"/>
            <a:ext cx="2150100" cy="3705300"/>
          </a:xfrm>
          <a:prstGeom prst="rect">
            <a:avLst/>
          </a:prstGeom>
          <a:solidFill>
            <a:srgbClr val="FFDD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US" sz="1900">
                <a:solidFill>
                  <a:schemeClr val="dk1"/>
                </a:solidFill>
                <a:latin typeface="Roboto"/>
                <a:ea typeface="Roboto"/>
                <a:cs typeface="Roboto"/>
                <a:sym typeface="Roboto"/>
              </a:rPr>
              <a:t>How can Coinbase track and assess the effectiveness of its retention guidelines over time and make any necessary data-driven adjustments?</a:t>
            </a:r>
            <a:endParaRPr i="1" sz="1900">
              <a:latin typeface="Roboto"/>
              <a:ea typeface="Roboto"/>
              <a:cs typeface="Roboto"/>
              <a:sym typeface="Roboto"/>
            </a:endParaRPr>
          </a:p>
        </p:txBody>
      </p:sp>
      <p:pic>
        <p:nvPicPr>
          <p:cNvPr id="698" name="Google Shape;698;g229cda48268_3_122"/>
          <p:cNvPicPr preferRelativeResize="0"/>
          <p:nvPr/>
        </p:nvPicPr>
        <p:blipFill>
          <a:blip r:embed="rId5">
            <a:alphaModFix/>
          </a:blip>
          <a:stretch>
            <a:fillRect/>
          </a:stretch>
        </p:blipFill>
        <p:spPr>
          <a:xfrm>
            <a:off x="4315312" y="5658525"/>
            <a:ext cx="1063525" cy="1063525"/>
          </a:xfrm>
          <a:prstGeom prst="rect">
            <a:avLst/>
          </a:prstGeom>
          <a:noFill/>
          <a:ln>
            <a:noFill/>
          </a:ln>
        </p:spPr>
      </p:pic>
      <p:pic>
        <p:nvPicPr>
          <p:cNvPr id="699" name="Google Shape;699;g229cda48268_3_122"/>
          <p:cNvPicPr preferRelativeResize="0"/>
          <p:nvPr/>
        </p:nvPicPr>
        <p:blipFill>
          <a:blip r:embed="rId5">
            <a:alphaModFix/>
          </a:blip>
          <a:stretch>
            <a:fillRect/>
          </a:stretch>
        </p:blipFill>
        <p:spPr>
          <a:xfrm>
            <a:off x="10331412" y="5658525"/>
            <a:ext cx="1063525" cy="1063525"/>
          </a:xfrm>
          <a:prstGeom prst="rect">
            <a:avLst/>
          </a:prstGeom>
          <a:noFill/>
          <a:ln>
            <a:noFill/>
          </a:ln>
        </p:spPr>
      </p:pic>
      <p:sp>
        <p:nvSpPr>
          <p:cNvPr id="700" name="Google Shape;700;g229cda48268_3_12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29cda48268_3_130"/>
          <p:cNvSpPr txBox="1"/>
          <p:nvPr/>
        </p:nvSpPr>
        <p:spPr>
          <a:xfrm>
            <a:off x="1738650" y="577700"/>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Final Solution </a:t>
            </a:r>
            <a:endParaRPr/>
          </a:p>
        </p:txBody>
      </p:sp>
      <p:pic>
        <p:nvPicPr>
          <p:cNvPr id="707" name="Google Shape;707;g229cda48268_3_130"/>
          <p:cNvPicPr preferRelativeResize="0"/>
          <p:nvPr/>
        </p:nvPicPr>
        <p:blipFill>
          <a:blip r:embed="rId3">
            <a:alphaModFix/>
          </a:blip>
          <a:stretch>
            <a:fillRect/>
          </a:stretch>
        </p:blipFill>
        <p:spPr>
          <a:xfrm>
            <a:off x="4000925" y="625838"/>
            <a:ext cx="573325" cy="573325"/>
          </a:xfrm>
          <a:prstGeom prst="rect">
            <a:avLst/>
          </a:prstGeom>
          <a:noFill/>
          <a:ln>
            <a:noFill/>
          </a:ln>
        </p:spPr>
      </p:pic>
      <p:pic>
        <p:nvPicPr>
          <p:cNvPr id="708" name="Google Shape;708;g229cda48268_3_130"/>
          <p:cNvPicPr preferRelativeResize="0"/>
          <p:nvPr/>
        </p:nvPicPr>
        <p:blipFill>
          <a:blip r:embed="rId4">
            <a:alphaModFix/>
          </a:blip>
          <a:stretch>
            <a:fillRect/>
          </a:stretch>
        </p:blipFill>
        <p:spPr>
          <a:xfrm>
            <a:off x="4740438" y="2172225"/>
            <a:ext cx="2711124" cy="2711124"/>
          </a:xfrm>
          <a:prstGeom prst="rect">
            <a:avLst/>
          </a:prstGeom>
          <a:noFill/>
          <a:ln>
            <a:noFill/>
          </a:ln>
        </p:spPr>
      </p:pic>
      <p:pic>
        <p:nvPicPr>
          <p:cNvPr id="709" name="Google Shape;709;g229cda48268_3_130"/>
          <p:cNvPicPr preferRelativeResize="0"/>
          <p:nvPr/>
        </p:nvPicPr>
        <p:blipFill>
          <a:blip r:embed="rId5">
            <a:alphaModFix/>
          </a:blip>
          <a:stretch>
            <a:fillRect/>
          </a:stretch>
        </p:blipFill>
        <p:spPr>
          <a:xfrm>
            <a:off x="1207050" y="1862177"/>
            <a:ext cx="2044600" cy="1829850"/>
          </a:xfrm>
          <a:prstGeom prst="rect">
            <a:avLst/>
          </a:prstGeom>
          <a:noFill/>
          <a:ln>
            <a:noFill/>
          </a:ln>
        </p:spPr>
      </p:pic>
      <p:pic>
        <p:nvPicPr>
          <p:cNvPr id="710" name="Google Shape;710;g229cda48268_3_130"/>
          <p:cNvPicPr preferRelativeResize="0"/>
          <p:nvPr/>
        </p:nvPicPr>
        <p:blipFill>
          <a:blip r:embed="rId6">
            <a:alphaModFix/>
          </a:blip>
          <a:stretch>
            <a:fillRect/>
          </a:stretch>
        </p:blipFill>
        <p:spPr>
          <a:xfrm>
            <a:off x="9024403" y="1569000"/>
            <a:ext cx="2267425" cy="2267425"/>
          </a:xfrm>
          <a:prstGeom prst="rect">
            <a:avLst/>
          </a:prstGeom>
          <a:noFill/>
          <a:ln>
            <a:noFill/>
          </a:ln>
        </p:spPr>
      </p:pic>
      <p:sp>
        <p:nvSpPr>
          <p:cNvPr id="711" name="Google Shape;711;g229cda48268_3_130"/>
          <p:cNvSpPr txBox="1"/>
          <p:nvPr/>
        </p:nvSpPr>
        <p:spPr>
          <a:xfrm>
            <a:off x="2854075" y="5190100"/>
            <a:ext cx="6850200" cy="84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i="1" lang="en-US" sz="1300">
                <a:solidFill>
                  <a:schemeClr val="dk1"/>
                </a:solidFill>
                <a:latin typeface="Roboto"/>
                <a:ea typeface="Roboto"/>
                <a:cs typeface="Roboto"/>
                <a:sym typeface="Roboto"/>
              </a:rPr>
              <a:t>Our 2 solutions , work hand in hand  - Dashboard provides broad and comprehensive insights at the company level while App gives detailed and customised predictions and recommendations at an employee level.</a:t>
            </a:r>
            <a:endParaRPr i="1" sz="1500">
              <a:latin typeface="Roboto"/>
              <a:ea typeface="Roboto"/>
              <a:cs typeface="Roboto"/>
              <a:sym typeface="Roboto"/>
            </a:endParaRPr>
          </a:p>
        </p:txBody>
      </p:sp>
      <p:sp>
        <p:nvSpPr>
          <p:cNvPr id="712" name="Google Shape;712;g229cda48268_3_130"/>
          <p:cNvSpPr/>
          <p:nvPr/>
        </p:nvSpPr>
        <p:spPr>
          <a:xfrm>
            <a:off x="2833225" y="5224400"/>
            <a:ext cx="6891900" cy="84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29cda48268_3_13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29cda48268_3_126"/>
          <p:cNvSpPr txBox="1"/>
          <p:nvPr/>
        </p:nvSpPr>
        <p:spPr>
          <a:xfrm>
            <a:off x="1541075" y="504050"/>
            <a:ext cx="8714700" cy="669600"/>
          </a:xfrm>
          <a:prstGeom prst="rect">
            <a:avLst/>
          </a:prstGeom>
          <a:noFill/>
          <a:ln>
            <a:noFill/>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b="1" lang="en-US" sz="3150">
                <a:solidFill>
                  <a:srgbClr val="353535"/>
                </a:solidFill>
                <a:latin typeface="Roboto"/>
                <a:ea typeface="Roboto"/>
                <a:cs typeface="Roboto"/>
                <a:sym typeface="Roboto"/>
              </a:rPr>
              <a:t>Future Expected Outcome </a:t>
            </a:r>
            <a:endParaRPr/>
          </a:p>
        </p:txBody>
      </p:sp>
      <p:pic>
        <p:nvPicPr>
          <p:cNvPr id="720" name="Google Shape;720;g229cda48268_3_126"/>
          <p:cNvPicPr preferRelativeResize="0"/>
          <p:nvPr/>
        </p:nvPicPr>
        <p:blipFill>
          <a:blip r:embed="rId3">
            <a:alphaModFix/>
          </a:blip>
          <a:stretch>
            <a:fillRect/>
          </a:stretch>
        </p:blipFill>
        <p:spPr>
          <a:xfrm>
            <a:off x="2868275" y="548575"/>
            <a:ext cx="625075" cy="625075"/>
          </a:xfrm>
          <a:prstGeom prst="rect">
            <a:avLst/>
          </a:prstGeom>
          <a:noFill/>
          <a:ln>
            <a:noFill/>
          </a:ln>
        </p:spPr>
      </p:pic>
      <p:pic>
        <p:nvPicPr>
          <p:cNvPr id="721" name="Google Shape;721;g229cda48268_3_126"/>
          <p:cNvPicPr preferRelativeResize="0"/>
          <p:nvPr/>
        </p:nvPicPr>
        <p:blipFill>
          <a:blip r:embed="rId4">
            <a:alphaModFix/>
          </a:blip>
          <a:stretch>
            <a:fillRect/>
          </a:stretch>
        </p:blipFill>
        <p:spPr>
          <a:xfrm>
            <a:off x="560350" y="1774825"/>
            <a:ext cx="1987425" cy="1987425"/>
          </a:xfrm>
          <a:prstGeom prst="rect">
            <a:avLst/>
          </a:prstGeom>
          <a:noFill/>
          <a:ln>
            <a:noFill/>
          </a:ln>
        </p:spPr>
      </p:pic>
      <p:pic>
        <p:nvPicPr>
          <p:cNvPr id="722" name="Google Shape;722;g229cda48268_3_126"/>
          <p:cNvPicPr preferRelativeResize="0"/>
          <p:nvPr/>
        </p:nvPicPr>
        <p:blipFill>
          <a:blip r:embed="rId5">
            <a:alphaModFix/>
          </a:blip>
          <a:stretch>
            <a:fillRect/>
          </a:stretch>
        </p:blipFill>
        <p:spPr>
          <a:xfrm>
            <a:off x="8436350" y="1706800"/>
            <a:ext cx="2055450" cy="2055450"/>
          </a:xfrm>
          <a:prstGeom prst="rect">
            <a:avLst/>
          </a:prstGeom>
          <a:noFill/>
          <a:ln>
            <a:noFill/>
          </a:ln>
        </p:spPr>
      </p:pic>
      <p:pic>
        <p:nvPicPr>
          <p:cNvPr id="723" name="Google Shape;723;g229cda48268_3_126"/>
          <p:cNvPicPr preferRelativeResize="0"/>
          <p:nvPr/>
        </p:nvPicPr>
        <p:blipFill>
          <a:blip r:embed="rId6">
            <a:alphaModFix/>
          </a:blip>
          <a:stretch>
            <a:fillRect/>
          </a:stretch>
        </p:blipFill>
        <p:spPr>
          <a:xfrm>
            <a:off x="2683000" y="2165725"/>
            <a:ext cx="1324750" cy="1324750"/>
          </a:xfrm>
          <a:prstGeom prst="rect">
            <a:avLst/>
          </a:prstGeom>
          <a:noFill/>
          <a:ln>
            <a:noFill/>
          </a:ln>
        </p:spPr>
      </p:pic>
      <p:pic>
        <p:nvPicPr>
          <p:cNvPr id="724" name="Google Shape;724;g229cda48268_3_126"/>
          <p:cNvPicPr preferRelativeResize="0"/>
          <p:nvPr/>
        </p:nvPicPr>
        <p:blipFill>
          <a:blip r:embed="rId7">
            <a:alphaModFix/>
          </a:blip>
          <a:stretch>
            <a:fillRect/>
          </a:stretch>
        </p:blipFill>
        <p:spPr>
          <a:xfrm>
            <a:off x="4206000" y="2309551"/>
            <a:ext cx="1025700" cy="917975"/>
          </a:xfrm>
          <a:prstGeom prst="rect">
            <a:avLst/>
          </a:prstGeom>
          <a:noFill/>
          <a:ln>
            <a:noFill/>
          </a:ln>
        </p:spPr>
      </p:pic>
      <p:pic>
        <p:nvPicPr>
          <p:cNvPr id="725" name="Google Shape;725;g229cda48268_3_126"/>
          <p:cNvPicPr preferRelativeResize="0"/>
          <p:nvPr/>
        </p:nvPicPr>
        <p:blipFill>
          <a:blip r:embed="rId8">
            <a:alphaModFix/>
          </a:blip>
          <a:stretch>
            <a:fillRect/>
          </a:stretch>
        </p:blipFill>
        <p:spPr>
          <a:xfrm>
            <a:off x="5231702" y="2208488"/>
            <a:ext cx="1120100" cy="1120100"/>
          </a:xfrm>
          <a:prstGeom prst="rect">
            <a:avLst/>
          </a:prstGeom>
          <a:noFill/>
          <a:ln>
            <a:noFill/>
          </a:ln>
        </p:spPr>
      </p:pic>
      <p:pic>
        <p:nvPicPr>
          <p:cNvPr id="726" name="Google Shape;726;g229cda48268_3_126"/>
          <p:cNvPicPr preferRelativeResize="0"/>
          <p:nvPr/>
        </p:nvPicPr>
        <p:blipFill>
          <a:blip r:embed="rId6">
            <a:alphaModFix/>
          </a:blip>
          <a:stretch>
            <a:fillRect/>
          </a:stretch>
        </p:blipFill>
        <p:spPr>
          <a:xfrm>
            <a:off x="6702050" y="2165725"/>
            <a:ext cx="1324750" cy="1324750"/>
          </a:xfrm>
          <a:prstGeom prst="rect">
            <a:avLst/>
          </a:prstGeom>
          <a:noFill/>
          <a:ln>
            <a:noFill/>
          </a:ln>
        </p:spPr>
      </p:pic>
      <p:sp>
        <p:nvSpPr>
          <p:cNvPr id="727" name="Google Shape;727;g229cda48268_3_126"/>
          <p:cNvSpPr txBox="1"/>
          <p:nvPr/>
        </p:nvSpPr>
        <p:spPr>
          <a:xfrm>
            <a:off x="967075" y="3762250"/>
            <a:ext cx="15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latin typeface="Roboto"/>
                <a:ea typeface="Roboto"/>
                <a:cs typeface="Roboto"/>
                <a:sym typeface="Roboto"/>
              </a:rPr>
              <a:t>Attrition=16.2%</a:t>
            </a:r>
            <a:endParaRPr i="1" sz="1200">
              <a:latin typeface="Roboto"/>
              <a:ea typeface="Roboto"/>
              <a:cs typeface="Roboto"/>
              <a:sym typeface="Roboto"/>
            </a:endParaRPr>
          </a:p>
        </p:txBody>
      </p:sp>
      <p:sp>
        <p:nvSpPr>
          <p:cNvPr id="728" name="Google Shape;728;g229cda48268_3_126"/>
          <p:cNvSpPr txBox="1"/>
          <p:nvPr/>
        </p:nvSpPr>
        <p:spPr>
          <a:xfrm>
            <a:off x="8793300" y="3762250"/>
            <a:ext cx="158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latin typeface="Roboto"/>
                <a:ea typeface="Roboto"/>
                <a:cs typeface="Roboto"/>
                <a:sym typeface="Roboto"/>
              </a:rPr>
              <a:t>Attrition=11.2%</a:t>
            </a:r>
            <a:endParaRPr i="1" sz="1200">
              <a:latin typeface="Roboto"/>
              <a:ea typeface="Roboto"/>
              <a:cs typeface="Roboto"/>
              <a:sym typeface="Roboto"/>
            </a:endParaRPr>
          </a:p>
        </p:txBody>
      </p:sp>
      <p:pic>
        <p:nvPicPr>
          <p:cNvPr id="729" name="Google Shape;729;g229cda48268_3_126"/>
          <p:cNvPicPr preferRelativeResize="0"/>
          <p:nvPr/>
        </p:nvPicPr>
        <p:blipFill>
          <a:blip r:embed="rId9">
            <a:alphaModFix/>
          </a:blip>
          <a:stretch>
            <a:fillRect/>
          </a:stretch>
        </p:blipFill>
        <p:spPr>
          <a:xfrm>
            <a:off x="3493350" y="4790125"/>
            <a:ext cx="1385750" cy="1385750"/>
          </a:xfrm>
          <a:prstGeom prst="rect">
            <a:avLst/>
          </a:prstGeom>
          <a:noFill/>
          <a:ln>
            <a:noFill/>
          </a:ln>
        </p:spPr>
      </p:pic>
      <p:sp>
        <p:nvSpPr>
          <p:cNvPr id="730" name="Google Shape;730;g229cda48268_3_126"/>
          <p:cNvSpPr txBox="1"/>
          <p:nvPr/>
        </p:nvSpPr>
        <p:spPr>
          <a:xfrm>
            <a:off x="5327775" y="4918150"/>
            <a:ext cx="4461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100">
                <a:solidFill>
                  <a:srgbClr val="6AA84F"/>
                </a:solidFill>
              </a:rPr>
              <a:t>$</a:t>
            </a:r>
            <a:r>
              <a:rPr lang="en-US" sz="5100">
                <a:solidFill>
                  <a:srgbClr val="6AA84F"/>
                </a:solidFill>
              </a:rPr>
              <a:t>3 Million/Yr</a:t>
            </a:r>
            <a:endParaRPr sz="5100">
              <a:solidFill>
                <a:srgbClr val="6AA84F"/>
              </a:solidFill>
            </a:endParaRPr>
          </a:p>
        </p:txBody>
      </p:sp>
      <p:sp>
        <p:nvSpPr>
          <p:cNvPr id="731" name="Google Shape;731;g229cda48268_3_126"/>
          <p:cNvSpPr/>
          <p:nvPr/>
        </p:nvSpPr>
        <p:spPr>
          <a:xfrm>
            <a:off x="3309775" y="4561600"/>
            <a:ext cx="5812800" cy="168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32" name="Google Shape;732;g229cda48268_3_126"/>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JAI </a:t>
            </a:r>
            <a:endParaRPr b="1" sz="12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29cda48268_2_249"/>
          <p:cNvSpPr txBox="1"/>
          <p:nvPr/>
        </p:nvSpPr>
        <p:spPr>
          <a:xfrm>
            <a:off x="1396338" y="2809350"/>
            <a:ext cx="9260100" cy="1239300"/>
          </a:xfrm>
          <a:prstGeom prst="rect">
            <a:avLst/>
          </a:prstGeom>
          <a:noFill/>
          <a:ln>
            <a:noFill/>
          </a:ln>
        </p:spPr>
        <p:txBody>
          <a:bodyPr anchorCtr="0" anchor="t" bIns="91425" lIns="91425" spcFirstLastPara="1" rIns="91425" wrap="square" tIns="91425">
            <a:spAutoFit/>
          </a:bodyPr>
          <a:lstStyle/>
          <a:p>
            <a:pPr indent="0" lvl="0" marL="0" rtl="0" algn="ctr">
              <a:lnSpc>
                <a:spcPct val="106510"/>
              </a:lnSpc>
              <a:spcBef>
                <a:spcPts val="0"/>
              </a:spcBef>
              <a:spcAft>
                <a:spcPts val="0"/>
              </a:spcAft>
              <a:buNone/>
            </a:pPr>
            <a:r>
              <a:rPr b="1" lang="en-US" sz="6851">
                <a:solidFill>
                  <a:schemeClr val="dk1"/>
                </a:solidFill>
                <a:latin typeface="Roboto"/>
                <a:ea typeface="Roboto"/>
                <a:cs typeface="Roboto"/>
                <a:sym typeface="Roboto"/>
              </a:rPr>
              <a:t>Thank you!</a:t>
            </a:r>
            <a:endParaRPr b="1" sz="6851">
              <a:solidFill>
                <a:schemeClr val="dk1"/>
              </a:solidFill>
              <a:latin typeface="Roboto"/>
              <a:ea typeface="Roboto"/>
              <a:cs typeface="Roboto"/>
              <a:sym typeface="Roboto"/>
            </a:endParaRPr>
          </a:p>
        </p:txBody>
      </p:sp>
      <p:pic>
        <p:nvPicPr>
          <p:cNvPr id="739" name="Google Shape;739;g229cda48268_2_249"/>
          <p:cNvPicPr preferRelativeResize="0"/>
          <p:nvPr/>
        </p:nvPicPr>
        <p:blipFill rotWithShape="1">
          <a:blip r:embed="rId3">
            <a:alphaModFix/>
          </a:blip>
          <a:srcRect b="26593" l="20103" r="18733" t="11113"/>
          <a:stretch/>
        </p:blipFill>
        <p:spPr>
          <a:xfrm>
            <a:off x="9207600" y="114650"/>
            <a:ext cx="512875" cy="515200"/>
          </a:xfrm>
          <a:prstGeom prst="rect">
            <a:avLst/>
          </a:prstGeom>
          <a:noFill/>
          <a:ln>
            <a:noFill/>
          </a:ln>
        </p:spPr>
      </p:pic>
      <p:sp>
        <p:nvSpPr>
          <p:cNvPr id="740" name="Google Shape;740;g229cda48268_2_249"/>
          <p:cNvSpPr/>
          <p:nvPr/>
        </p:nvSpPr>
        <p:spPr>
          <a:xfrm>
            <a:off x="0" y="5105700"/>
            <a:ext cx="12192000" cy="17523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g229cda48268_2_249"/>
          <p:cNvPicPr preferRelativeResize="0"/>
          <p:nvPr/>
        </p:nvPicPr>
        <p:blipFill>
          <a:blip r:embed="rId4">
            <a:alphaModFix/>
          </a:blip>
          <a:stretch>
            <a:fillRect/>
          </a:stretch>
        </p:blipFill>
        <p:spPr>
          <a:xfrm>
            <a:off x="9770249" y="160609"/>
            <a:ext cx="2362127" cy="423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29cda48268_0_36"/>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Attrition Problem</a:t>
            </a:r>
            <a:endParaRPr b="0" i="0" sz="1800" u="none" cap="none" strike="noStrike">
              <a:solidFill>
                <a:schemeClr val="dk1"/>
              </a:solidFill>
              <a:latin typeface="Arial"/>
              <a:ea typeface="Arial"/>
              <a:cs typeface="Arial"/>
              <a:sym typeface="Arial"/>
            </a:endParaRPr>
          </a:p>
        </p:txBody>
      </p:sp>
      <p:sp>
        <p:nvSpPr>
          <p:cNvPr id="69" name="Google Shape;69;g229cda48268_0_36"/>
          <p:cNvSpPr/>
          <p:nvPr/>
        </p:nvSpPr>
        <p:spPr>
          <a:xfrm>
            <a:off x="1454050" y="1977675"/>
            <a:ext cx="4179300" cy="7224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chemeClr val="lt1"/>
                </a:solidFill>
                <a:latin typeface="Roboto"/>
                <a:ea typeface="Roboto"/>
                <a:cs typeface="Roboto"/>
                <a:sym typeface="Roboto"/>
              </a:rPr>
              <a:t>Remote-First </a:t>
            </a:r>
            <a:endParaRPr b="1" sz="2500">
              <a:solidFill>
                <a:schemeClr val="lt1"/>
              </a:solidFill>
            </a:endParaRPr>
          </a:p>
        </p:txBody>
      </p:sp>
      <p:sp>
        <p:nvSpPr>
          <p:cNvPr id="70" name="Google Shape;70;g229cda48268_0_36"/>
          <p:cNvSpPr/>
          <p:nvPr/>
        </p:nvSpPr>
        <p:spPr>
          <a:xfrm>
            <a:off x="6558675" y="1977675"/>
            <a:ext cx="4179300" cy="7224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chemeClr val="lt1"/>
                </a:solidFill>
                <a:latin typeface="Roboto"/>
                <a:ea typeface="Roboto"/>
                <a:cs typeface="Roboto"/>
                <a:sym typeface="Roboto"/>
              </a:rPr>
              <a:t>4 Recharge Weeks</a:t>
            </a:r>
            <a:endParaRPr sz="2500">
              <a:solidFill>
                <a:schemeClr val="lt1"/>
              </a:solidFill>
            </a:endParaRPr>
          </a:p>
        </p:txBody>
      </p:sp>
      <p:sp>
        <p:nvSpPr>
          <p:cNvPr id="71" name="Google Shape;71;g229cda48268_0_36"/>
          <p:cNvSpPr txBox="1"/>
          <p:nvPr/>
        </p:nvSpPr>
        <p:spPr>
          <a:xfrm>
            <a:off x="6542988" y="2895700"/>
            <a:ext cx="41793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rgbClr val="0944A1"/>
                </a:solidFill>
                <a:latin typeface="Roboto"/>
                <a:ea typeface="Roboto"/>
                <a:cs typeface="Roboto"/>
                <a:sym typeface="Roboto"/>
              </a:rPr>
              <a:t>52%</a:t>
            </a:r>
            <a:r>
              <a:rPr b="1" lang="en-US" sz="4000">
                <a:solidFill>
                  <a:srgbClr val="0052FF"/>
                </a:solidFill>
                <a:latin typeface="Roboto"/>
                <a:ea typeface="Roboto"/>
                <a:cs typeface="Roboto"/>
                <a:sym typeface="Roboto"/>
              </a:rPr>
              <a:t> </a:t>
            </a:r>
            <a:r>
              <a:rPr lang="en-US" sz="1500">
                <a:solidFill>
                  <a:srgbClr val="353535"/>
                </a:solidFill>
                <a:latin typeface="Roboto"/>
                <a:ea typeface="Roboto"/>
                <a:cs typeface="Roboto"/>
                <a:sym typeface="Roboto"/>
              </a:rPr>
              <a:t>employees recharge days and weeks were the primary tool that helped them rest and recover in 2021</a:t>
            </a:r>
            <a:endParaRPr sz="1500">
              <a:solidFill>
                <a:srgbClr val="353535"/>
              </a:solidFill>
              <a:latin typeface="Roboto"/>
              <a:ea typeface="Roboto"/>
              <a:cs typeface="Roboto"/>
              <a:sym typeface="Roboto"/>
            </a:endParaRPr>
          </a:p>
          <a:p>
            <a:pPr indent="0" lvl="0" marL="0" rtl="0" algn="l">
              <a:spcBef>
                <a:spcPts val="0"/>
              </a:spcBef>
              <a:spcAft>
                <a:spcPts val="0"/>
              </a:spcAft>
              <a:buNone/>
            </a:pPr>
            <a:r>
              <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In the long run, can Coinbase </a:t>
            </a:r>
            <a:r>
              <a:rPr b="1" lang="en-US" sz="1500" u="sng">
                <a:solidFill>
                  <a:srgbClr val="353535"/>
                </a:solidFill>
                <a:latin typeface="Roboto"/>
                <a:ea typeface="Roboto"/>
                <a:cs typeface="Roboto"/>
                <a:sym typeface="Roboto"/>
              </a:rPr>
              <a:t>afford</a:t>
            </a:r>
            <a:r>
              <a:rPr lang="en-US" sz="1500">
                <a:solidFill>
                  <a:srgbClr val="353535"/>
                </a:solidFill>
                <a:latin typeface="Roboto"/>
                <a:ea typeface="Roboto"/>
                <a:cs typeface="Roboto"/>
                <a:sym typeface="Roboto"/>
              </a:rPr>
              <a:t> to give more recharge weeks? Are 4 recharge weeks going to be </a:t>
            </a:r>
            <a:r>
              <a:rPr b="1" lang="en-US" sz="1500" u="sng">
                <a:solidFill>
                  <a:srgbClr val="353535"/>
                </a:solidFill>
                <a:latin typeface="Roboto"/>
                <a:ea typeface="Roboto"/>
                <a:cs typeface="Roboto"/>
                <a:sym typeface="Roboto"/>
              </a:rPr>
              <a:t>sufficient</a:t>
            </a:r>
            <a:r>
              <a:rPr lang="en-US" sz="1500">
                <a:solidFill>
                  <a:srgbClr val="353535"/>
                </a:solidFill>
                <a:latin typeface="Roboto"/>
                <a:ea typeface="Roboto"/>
                <a:cs typeface="Roboto"/>
                <a:sym typeface="Roboto"/>
              </a:rPr>
              <a:t>?</a:t>
            </a:r>
            <a:endParaRPr sz="1500">
              <a:solidFill>
                <a:srgbClr val="353535"/>
              </a:solidFill>
              <a:latin typeface="Roboto"/>
              <a:ea typeface="Roboto"/>
              <a:cs typeface="Roboto"/>
              <a:sym typeface="Roboto"/>
            </a:endParaRPr>
          </a:p>
        </p:txBody>
      </p:sp>
      <p:sp>
        <p:nvSpPr>
          <p:cNvPr id="72" name="Google Shape;72;g229cda48268_0_36"/>
          <p:cNvSpPr txBox="1"/>
          <p:nvPr/>
        </p:nvSpPr>
        <p:spPr>
          <a:xfrm>
            <a:off x="1454063" y="2895700"/>
            <a:ext cx="41793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rgbClr val="0944A1"/>
                </a:solidFill>
                <a:latin typeface="Roboto"/>
                <a:ea typeface="Roboto"/>
                <a:cs typeface="Roboto"/>
                <a:sym typeface="Roboto"/>
              </a:rPr>
              <a:t>“Champion Team” culture</a:t>
            </a:r>
            <a:endParaRPr sz="3000">
              <a:solidFill>
                <a:srgbClr val="0944A1"/>
              </a:solidFill>
              <a:latin typeface="Roboto"/>
              <a:ea typeface="Roboto"/>
              <a:cs typeface="Roboto"/>
              <a:sym typeface="Roboto"/>
            </a:endParaRPr>
          </a:p>
          <a:p>
            <a:pPr indent="0" lvl="0" marL="0" rtl="0" algn="ctr">
              <a:spcBef>
                <a:spcPts val="0"/>
              </a:spcBef>
              <a:spcAft>
                <a:spcPts val="0"/>
              </a:spcAft>
              <a:buNone/>
            </a:pPr>
            <a:r>
              <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a:t>
            </a:r>
            <a:r>
              <a:rPr lang="en-US" sz="1500">
                <a:solidFill>
                  <a:srgbClr val="353535"/>
                </a:solidFill>
                <a:highlight>
                  <a:srgbClr val="FFFFFF"/>
                </a:highlight>
                <a:latin typeface="Roboto"/>
                <a:ea typeface="Roboto"/>
                <a:cs typeface="Roboto"/>
                <a:sym typeface="Roboto"/>
              </a:rPr>
              <a:t>We have an </a:t>
            </a:r>
            <a:r>
              <a:rPr b="1" lang="en-US" sz="1500" u="sng">
                <a:solidFill>
                  <a:srgbClr val="353535"/>
                </a:solidFill>
                <a:highlight>
                  <a:srgbClr val="FFFFFF"/>
                </a:highlight>
                <a:latin typeface="Roboto"/>
                <a:ea typeface="Roboto"/>
                <a:cs typeface="Roboto"/>
                <a:sym typeface="Roboto"/>
              </a:rPr>
              <a:t>intense work culture</a:t>
            </a:r>
            <a:r>
              <a:rPr lang="en-US" sz="1500">
                <a:solidFill>
                  <a:srgbClr val="353535"/>
                </a:solidFill>
                <a:highlight>
                  <a:srgbClr val="FFFFFF"/>
                </a:highlight>
                <a:latin typeface="Roboto"/>
                <a:ea typeface="Roboto"/>
                <a:cs typeface="Roboto"/>
                <a:sym typeface="Roboto"/>
              </a:rPr>
              <a:t>, and are regularly pushed out of our comfort zones.”</a:t>
            </a:r>
            <a:endParaRPr sz="1500">
              <a:solidFill>
                <a:srgbClr val="353535"/>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1500">
              <a:solidFill>
                <a:srgbClr val="353535"/>
              </a:solidFill>
              <a:highlight>
                <a:srgbClr val="FFFFFF"/>
              </a:highlight>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1500">
                <a:solidFill>
                  <a:srgbClr val="353535"/>
                </a:solidFill>
                <a:highlight>
                  <a:srgbClr val="FFFFFF"/>
                </a:highlight>
                <a:latin typeface="Roboto"/>
                <a:ea typeface="Roboto"/>
                <a:cs typeface="Roboto"/>
                <a:sym typeface="Roboto"/>
              </a:rPr>
              <a:t>“We are a winning team, not a family, and have </a:t>
            </a:r>
            <a:r>
              <a:rPr b="1" lang="en-US" sz="1500" u="sng">
                <a:solidFill>
                  <a:srgbClr val="353535"/>
                </a:solidFill>
                <a:highlight>
                  <a:srgbClr val="FFFFFF"/>
                </a:highlight>
                <a:latin typeface="Roboto"/>
                <a:ea typeface="Roboto"/>
                <a:cs typeface="Roboto"/>
                <a:sym typeface="Roboto"/>
              </a:rPr>
              <a:t>high expectations for performance</a:t>
            </a:r>
            <a:r>
              <a:rPr lang="en-US" sz="1500">
                <a:solidFill>
                  <a:srgbClr val="353535"/>
                </a:solidFill>
                <a:highlight>
                  <a:srgbClr val="FFFFFF"/>
                </a:highlight>
                <a:latin typeface="Roboto"/>
                <a:ea typeface="Roboto"/>
                <a:cs typeface="Roboto"/>
                <a:sym typeface="Roboto"/>
              </a:rPr>
              <a:t> and delivering results.”</a:t>
            </a:r>
            <a:endParaRPr sz="1500">
              <a:solidFill>
                <a:srgbClr val="353535"/>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highlight>
                <a:srgbClr val="FFFFFF"/>
              </a:highlight>
            </a:endParaRPr>
          </a:p>
        </p:txBody>
      </p:sp>
      <p:sp>
        <p:nvSpPr>
          <p:cNvPr id="73" name="Google Shape;73;g229cda48268_0_36"/>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How effective are our current measures?</a:t>
            </a:r>
            <a:endParaRPr i="0" sz="2400" u="none" cap="none" strike="noStrike">
              <a:solidFill>
                <a:schemeClr val="dk1"/>
              </a:solidFill>
            </a:endParaRPr>
          </a:p>
        </p:txBody>
      </p:sp>
      <p:sp>
        <p:nvSpPr>
          <p:cNvPr id="74" name="Google Shape;74;g229cda48268_0_36"/>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g229cda48268_0_86"/>
          <p:cNvGrpSpPr/>
          <p:nvPr/>
        </p:nvGrpSpPr>
        <p:grpSpPr>
          <a:xfrm>
            <a:off x="1079612" y="1772725"/>
            <a:ext cx="10032825" cy="921900"/>
            <a:chOff x="480075" y="1713475"/>
            <a:chExt cx="10032825" cy="921900"/>
          </a:xfrm>
        </p:grpSpPr>
        <p:sp>
          <p:nvSpPr>
            <p:cNvPr id="81" name="Google Shape;81;g229cda48268_0_86"/>
            <p:cNvSpPr/>
            <p:nvPr/>
          </p:nvSpPr>
          <p:spPr>
            <a:xfrm>
              <a:off x="6843600" y="1713475"/>
              <a:ext cx="3669300" cy="9219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Roboto"/>
                  <a:ea typeface="Roboto"/>
                  <a:cs typeface="Roboto"/>
                  <a:sym typeface="Roboto"/>
                </a:rPr>
                <a:t>Dashboard</a:t>
              </a:r>
              <a:endParaRPr b="1" sz="2000">
                <a:latin typeface="Roboto"/>
                <a:ea typeface="Roboto"/>
                <a:cs typeface="Roboto"/>
                <a:sym typeface="Roboto"/>
              </a:endParaRPr>
            </a:p>
            <a:p>
              <a:pPr indent="0" lvl="0" marL="0" rtl="0" algn="ctr">
                <a:spcBef>
                  <a:spcPts val="0"/>
                </a:spcBef>
                <a:spcAft>
                  <a:spcPts val="0"/>
                </a:spcAft>
                <a:buNone/>
              </a:pPr>
              <a:r>
                <a:rPr lang="en-US" sz="1500">
                  <a:latin typeface="Roboto"/>
                  <a:ea typeface="Roboto"/>
                  <a:cs typeface="Roboto"/>
                  <a:sym typeface="Roboto"/>
                </a:rPr>
                <a:t>(Visualisation of attrition </a:t>
              </a:r>
              <a:endParaRPr sz="1500">
                <a:latin typeface="Roboto"/>
                <a:ea typeface="Roboto"/>
                <a:cs typeface="Roboto"/>
                <a:sym typeface="Roboto"/>
              </a:endParaRPr>
            </a:p>
            <a:p>
              <a:pPr indent="0" lvl="0" marL="0" rtl="0" algn="ctr">
                <a:spcBef>
                  <a:spcPts val="0"/>
                </a:spcBef>
                <a:spcAft>
                  <a:spcPts val="0"/>
                </a:spcAft>
                <a:buNone/>
              </a:pPr>
              <a:r>
                <a:rPr lang="en-US" sz="1500">
                  <a:latin typeface="Roboto"/>
                  <a:ea typeface="Roboto"/>
                  <a:cs typeface="Roboto"/>
                  <a:sym typeface="Roboto"/>
                </a:rPr>
                <a:t>trends)</a:t>
              </a:r>
              <a:endParaRPr sz="1500">
                <a:latin typeface="Roboto"/>
                <a:ea typeface="Roboto"/>
                <a:cs typeface="Roboto"/>
                <a:sym typeface="Roboto"/>
              </a:endParaRPr>
            </a:p>
          </p:txBody>
        </p:sp>
        <p:sp>
          <p:nvSpPr>
            <p:cNvPr id="82" name="Google Shape;82;g229cda48268_0_86"/>
            <p:cNvSpPr/>
            <p:nvPr/>
          </p:nvSpPr>
          <p:spPr>
            <a:xfrm>
              <a:off x="3701275" y="1713475"/>
              <a:ext cx="3669300" cy="921900"/>
            </a:xfrm>
            <a:prstGeom prst="homePlate">
              <a:avLst>
                <a:gd fmla="val 50000" name="adj"/>
              </a:avLst>
            </a:prstGeom>
            <a:solidFill>
              <a:srgbClr val="E6ED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App </a:t>
              </a:r>
              <a:endParaRPr b="1" sz="20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(Identify risky employees </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who likely to leave)</a:t>
              </a:r>
              <a:endParaRPr sz="1500"/>
            </a:p>
          </p:txBody>
        </p:sp>
        <p:sp>
          <p:nvSpPr>
            <p:cNvPr id="83" name="Google Shape;83;g229cda48268_0_86"/>
            <p:cNvSpPr/>
            <p:nvPr/>
          </p:nvSpPr>
          <p:spPr>
            <a:xfrm>
              <a:off x="480075" y="1713475"/>
              <a:ext cx="3669300" cy="921900"/>
            </a:xfrm>
            <a:prstGeom prst="homePlate">
              <a:avLst>
                <a:gd fmla="val 50000" name="adj"/>
              </a:avLst>
            </a:prstGeom>
            <a:solidFill>
              <a:srgbClr val="F6F8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353535"/>
                  </a:solidFill>
                  <a:latin typeface="Roboto"/>
                  <a:ea typeface="Roboto"/>
                  <a:cs typeface="Roboto"/>
                  <a:sym typeface="Roboto"/>
                </a:rPr>
                <a:t>Identify </a:t>
              </a:r>
              <a:r>
                <a:rPr b="1" lang="en-US" sz="2000">
                  <a:solidFill>
                    <a:srgbClr val="353535"/>
                  </a:solidFill>
                  <a:latin typeface="Roboto"/>
                  <a:ea typeface="Roboto"/>
                  <a:cs typeface="Roboto"/>
                  <a:sym typeface="Roboto"/>
                </a:rPr>
                <a:t>root causes</a:t>
              </a:r>
              <a:r>
                <a:rPr lang="en-US" sz="2000">
                  <a:solidFill>
                    <a:srgbClr val="353535"/>
                  </a:solidFill>
                  <a:latin typeface="Roboto"/>
                  <a:ea typeface="Roboto"/>
                  <a:cs typeface="Roboto"/>
                  <a:sym typeface="Roboto"/>
                </a:rPr>
                <a:t> </a:t>
              </a:r>
              <a:endParaRPr sz="2000">
                <a:solidFill>
                  <a:srgbClr val="353535"/>
                </a:solidFill>
                <a:latin typeface="Roboto"/>
                <a:ea typeface="Roboto"/>
                <a:cs typeface="Roboto"/>
                <a:sym typeface="Roboto"/>
              </a:endParaRPr>
            </a:p>
            <a:p>
              <a:pPr indent="0" lvl="0" marL="0" rtl="0" algn="ctr">
                <a:spcBef>
                  <a:spcPts val="0"/>
                </a:spcBef>
                <a:spcAft>
                  <a:spcPts val="0"/>
                </a:spcAft>
                <a:buNone/>
              </a:pPr>
              <a:r>
                <a:rPr lang="en-US" sz="2000">
                  <a:solidFill>
                    <a:srgbClr val="353535"/>
                  </a:solidFill>
                  <a:latin typeface="Roboto"/>
                  <a:ea typeface="Roboto"/>
                  <a:cs typeface="Roboto"/>
                  <a:sym typeface="Roboto"/>
                </a:rPr>
                <a:t>of attrition </a:t>
              </a:r>
              <a:endParaRPr/>
            </a:p>
          </p:txBody>
        </p:sp>
      </p:grpSp>
      <p:sp>
        <p:nvSpPr>
          <p:cNvPr id="84" name="Google Shape;84;g229cda48268_0_86"/>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Our Attrition Problem</a:t>
            </a:r>
            <a:endParaRPr b="0" i="0" sz="1800" u="none" cap="none" strike="noStrike">
              <a:solidFill>
                <a:schemeClr val="dk1"/>
              </a:solidFill>
              <a:latin typeface="Arial"/>
              <a:ea typeface="Arial"/>
              <a:cs typeface="Arial"/>
              <a:sym typeface="Arial"/>
            </a:endParaRPr>
          </a:p>
        </p:txBody>
      </p:sp>
      <p:sp>
        <p:nvSpPr>
          <p:cNvPr id="85" name="Google Shape;85;g229cda48268_0_86"/>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What is our new Approach?</a:t>
            </a:r>
            <a:endParaRPr i="0" sz="2400" u="none" cap="none" strike="noStrike">
              <a:solidFill>
                <a:schemeClr val="dk1"/>
              </a:solidFill>
            </a:endParaRPr>
          </a:p>
        </p:txBody>
      </p:sp>
      <p:grpSp>
        <p:nvGrpSpPr>
          <p:cNvPr id="86" name="Google Shape;86;g229cda48268_0_86"/>
          <p:cNvGrpSpPr/>
          <p:nvPr/>
        </p:nvGrpSpPr>
        <p:grpSpPr>
          <a:xfrm>
            <a:off x="1695325" y="2881100"/>
            <a:ext cx="8801400" cy="3546975"/>
            <a:chOff x="1695325" y="2967525"/>
            <a:chExt cx="8801400" cy="3546975"/>
          </a:xfrm>
        </p:grpSpPr>
        <p:sp>
          <p:nvSpPr>
            <p:cNvPr id="87" name="Google Shape;87;g229cda48268_0_86"/>
            <p:cNvSpPr/>
            <p:nvPr/>
          </p:nvSpPr>
          <p:spPr>
            <a:xfrm>
              <a:off x="1695325" y="3582224"/>
              <a:ext cx="653100" cy="640500"/>
            </a:xfrm>
            <a:prstGeom prst="ellipse">
              <a:avLst/>
            </a:prstGeom>
            <a:noFill/>
            <a:ln cap="flat" cmpd="sng" w="19050">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353535"/>
                  </a:solidFill>
                  <a:latin typeface="Roboto"/>
                  <a:ea typeface="Roboto"/>
                  <a:cs typeface="Roboto"/>
                  <a:sym typeface="Roboto"/>
                </a:rPr>
                <a:t>1</a:t>
              </a:r>
              <a:endParaRPr sz="2000">
                <a:solidFill>
                  <a:srgbClr val="353535"/>
                </a:solidFill>
                <a:latin typeface="Roboto"/>
                <a:ea typeface="Roboto"/>
                <a:cs typeface="Roboto"/>
                <a:sym typeface="Roboto"/>
              </a:endParaRPr>
            </a:p>
          </p:txBody>
        </p:sp>
        <p:sp>
          <p:nvSpPr>
            <p:cNvPr id="88" name="Google Shape;88;g229cda48268_0_86"/>
            <p:cNvSpPr/>
            <p:nvPr/>
          </p:nvSpPr>
          <p:spPr>
            <a:xfrm>
              <a:off x="1695334" y="4339400"/>
              <a:ext cx="653100" cy="640500"/>
            </a:xfrm>
            <a:prstGeom prst="ellipse">
              <a:avLst/>
            </a:prstGeom>
            <a:noFill/>
            <a:ln cap="flat" cmpd="sng" w="19050">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353535"/>
                  </a:solidFill>
                  <a:latin typeface="Roboto"/>
                  <a:ea typeface="Roboto"/>
                  <a:cs typeface="Roboto"/>
                  <a:sym typeface="Roboto"/>
                </a:rPr>
                <a:t>2</a:t>
              </a:r>
              <a:endParaRPr sz="2000">
                <a:solidFill>
                  <a:srgbClr val="353535"/>
                </a:solidFill>
                <a:latin typeface="Roboto"/>
                <a:ea typeface="Roboto"/>
                <a:cs typeface="Roboto"/>
                <a:sym typeface="Roboto"/>
              </a:endParaRPr>
            </a:p>
          </p:txBody>
        </p:sp>
        <p:sp>
          <p:nvSpPr>
            <p:cNvPr id="89" name="Google Shape;89;g229cda48268_0_86"/>
            <p:cNvSpPr/>
            <p:nvPr/>
          </p:nvSpPr>
          <p:spPr>
            <a:xfrm>
              <a:off x="1695334" y="5096575"/>
              <a:ext cx="653100" cy="640500"/>
            </a:xfrm>
            <a:prstGeom prst="ellipse">
              <a:avLst/>
            </a:prstGeom>
            <a:noFill/>
            <a:ln cap="flat" cmpd="sng" w="19050">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353535"/>
                  </a:solidFill>
                  <a:latin typeface="Roboto"/>
                  <a:ea typeface="Roboto"/>
                  <a:cs typeface="Roboto"/>
                  <a:sym typeface="Roboto"/>
                </a:rPr>
                <a:t>3</a:t>
              </a:r>
              <a:endParaRPr sz="2000">
                <a:solidFill>
                  <a:srgbClr val="353535"/>
                </a:solidFill>
                <a:latin typeface="Roboto"/>
                <a:ea typeface="Roboto"/>
                <a:cs typeface="Roboto"/>
                <a:sym typeface="Roboto"/>
              </a:endParaRPr>
            </a:p>
          </p:txBody>
        </p:sp>
        <p:sp>
          <p:nvSpPr>
            <p:cNvPr id="90" name="Google Shape;90;g229cda48268_0_86"/>
            <p:cNvSpPr/>
            <p:nvPr/>
          </p:nvSpPr>
          <p:spPr>
            <a:xfrm>
              <a:off x="1695334" y="5853750"/>
              <a:ext cx="653100" cy="640500"/>
            </a:xfrm>
            <a:prstGeom prst="ellipse">
              <a:avLst/>
            </a:prstGeom>
            <a:noFill/>
            <a:ln cap="flat" cmpd="sng" w="19050">
              <a:solidFill>
                <a:srgbClr val="0052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353535"/>
                  </a:solidFill>
                  <a:latin typeface="Roboto"/>
                  <a:ea typeface="Roboto"/>
                  <a:cs typeface="Roboto"/>
                  <a:sym typeface="Roboto"/>
                </a:rPr>
                <a:t>4</a:t>
              </a:r>
              <a:endParaRPr sz="2000">
                <a:solidFill>
                  <a:srgbClr val="353535"/>
                </a:solidFill>
                <a:latin typeface="Roboto"/>
                <a:ea typeface="Roboto"/>
                <a:cs typeface="Roboto"/>
                <a:sym typeface="Roboto"/>
              </a:endParaRPr>
            </a:p>
          </p:txBody>
        </p:sp>
        <p:sp>
          <p:nvSpPr>
            <p:cNvPr id="91" name="Google Shape;91;g229cda48268_0_86"/>
            <p:cNvSpPr txBox="1"/>
            <p:nvPr/>
          </p:nvSpPr>
          <p:spPr>
            <a:xfrm>
              <a:off x="1695325" y="2967525"/>
              <a:ext cx="3000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u="sng">
                  <a:solidFill>
                    <a:schemeClr val="dk1"/>
                  </a:solidFill>
                  <a:latin typeface="Roboto"/>
                  <a:ea typeface="Roboto"/>
                  <a:cs typeface="Roboto"/>
                  <a:sym typeface="Roboto"/>
                </a:rPr>
                <a:t>Key Objectives</a:t>
              </a:r>
              <a:endParaRPr b="1" sz="2000" u="sng">
                <a:latin typeface="Roboto"/>
                <a:ea typeface="Roboto"/>
                <a:cs typeface="Roboto"/>
                <a:sym typeface="Roboto"/>
              </a:endParaRPr>
            </a:p>
          </p:txBody>
        </p:sp>
        <p:sp>
          <p:nvSpPr>
            <p:cNvPr id="92" name="Google Shape;92;g229cda48268_0_86"/>
            <p:cNvSpPr txBox="1"/>
            <p:nvPr/>
          </p:nvSpPr>
          <p:spPr>
            <a:xfrm>
              <a:off x="2438425" y="3694725"/>
              <a:ext cx="80583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500">
                  <a:latin typeface="Roboto"/>
                  <a:ea typeface="Roboto"/>
                  <a:cs typeface="Roboto"/>
                  <a:sym typeface="Roboto"/>
                </a:rPr>
                <a:t>What are the </a:t>
              </a:r>
              <a:r>
                <a:rPr b="1" lang="en-US" sz="1500">
                  <a:solidFill>
                    <a:srgbClr val="0944A1"/>
                  </a:solidFill>
                  <a:latin typeface="Roboto"/>
                  <a:ea typeface="Roboto"/>
                  <a:cs typeface="Roboto"/>
                  <a:sym typeface="Roboto"/>
                </a:rPr>
                <a:t>primary factors</a:t>
              </a:r>
              <a:r>
                <a:rPr lang="en-US" sz="1500">
                  <a:latin typeface="Roboto"/>
                  <a:ea typeface="Roboto"/>
                  <a:cs typeface="Roboto"/>
                  <a:sym typeface="Roboto"/>
                </a:rPr>
                <a:t> contributing to the high employee turnover rate at Coinbase?</a:t>
              </a:r>
              <a:endParaRPr sz="1500">
                <a:latin typeface="Roboto"/>
                <a:ea typeface="Roboto"/>
                <a:cs typeface="Roboto"/>
                <a:sym typeface="Roboto"/>
              </a:endParaRPr>
            </a:p>
          </p:txBody>
        </p:sp>
        <p:sp>
          <p:nvSpPr>
            <p:cNvPr id="93" name="Google Shape;93;g229cda48268_0_86"/>
            <p:cNvSpPr txBox="1"/>
            <p:nvPr/>
          </p:nvSpPr>
          <p:spPr>
            <a:xfrm>
              <a:off x="2438425" y="4319150"/>
              <a:ext cx="80583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500">
                  <a:latin typeface="Roboto"/>
                  <a:ea typeface="Roboto"/>
                  <a:cs typeface="Roboto"/>
                  <a:sym typeface="Roboto"/>
                </a:rPr>
                <a:t>What are the factors that are important to </a:t>
              </a:r>
              <a:r>
                <a:rPr b="1" lang="en-US" sz="1500">
                  <a:solidFill>
                    <a:srgbClr val="0944A1"/>
                  </a:solidFill>
                  <a:latin typeface="Roboto"/>
                  <a:ea typeface="Roboto"/>
                  <a:cs typeface="Roboto"/>
                  <a:sym typeface="Roboto"/>
                </a:rPr>
                <a:t>developers’ job satisfaction</a:t>
              </a:r>
              <a:r>
                <a:rPr b="1" lang="en-US" sz="1500">
                  <a:latin typeface="Roboto"/>
                  <a:ea typeface="Roboto"/>
                  <a:cs typeface="Roboto"/>
                  <a:sym typeface="Roboto"/>
                </a:rPr>
                <a:t> </a:t>
              </a:r>
              <a:r>
                <a:rPr lang="en-US" sz="1500">
                  <a:latin typeface="Roboto"/>
                  <a:ea typeface="Roboto"/>
                  <a:cs typeface="Roboto"/>
                  <a:sym typeface="Roboto"/>
                </a:rPr>
                <a:t>and how can Coinbase leverage this information to fuel their growth and better retain more developers? </a:t>
              </a:r>
              <a:endParaRPr sz="1500">
                <a:latin typeface="Roboto"/>
                <a:ea typeface="Roboto"/>
                <a:cs typeface="Roboto"/>
                <a:sym typeface="Roboto"/>
              </a:endParaRPr>
            </a:p>
          </p:txBody>
        </p:sp>
        <p:sp>
          <p:nvSpPr>
            <p:cNvPr id="94" name="Google Shape;94;g229cda48268_0_86"/>
            <p:cNvSpPr txBox="1"/>
            <p:nvPr/>
          </p:nvSpPr>
          <p:spPr>
            <a:xfrm>
              <a:off x="2438425" y="5076325"/>
              <a:ext cx="80583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500">
                  <a:latin typeface="Roboto"/>
                  <a:ea typeface="Roboto"/>
                  <a:cs typeface="Roboto"/>
                  <a:sym typeface="Roboto"/>
                </a:rPr>
                <a:t>How can Coinbase design </a:t>
              </a:r>
              <a:r>
                <a:rPr b="1" lang="en-US" sz="1500">
                  <a:solidFill>
                    <a:srgbClr val="0944A1"/>
                  </a:solidFill>
                  <a:latin typeface="Roboto"/>
                  <a:ea typeface="Roboto"/>
                  <a:cs typeface="Roboto"/>
                  <a:sym typeface="Roboto"/>
                </a:rPr>
                <a:t>customised retention plans</a:t>
              </a:r>
              <a:r>
                <a:rPr lang="en-US" sz="1500">
                  <a:latin typeface="Roboto"/>
                  <a:ea typeface="Roboto"/>
                  <a:cs typeface="Roboto"/>
                  <a:sym typeface="Roboto"/>
                </a:rPr>
                <a:t> that take into account the particular requirements and worries of various employee groups?</a:t>
              </a:r>
              <a:endParaRPr sz="1500">
                <a:latin typeface="Roboto"/>
                <a:ea typeface="Roboto"/>
                <a:cs typeface="Roboto"/>
                <a:sym typeface="Roboto"/>
              </a:endParaRPr>
            </a:p>
          </p:txBody>
        </p:sp>
        <p:sp>
          <p:nvSpPr>
            <p:cNvPr id="95" name="Google Shape;95;g229cda48268_0_86"/>
            <p:cNvSpPr txBox="1"/>
            <p:nvPr/>
          </p:nvSpPr>
          <p:spPr>
            <a:xfrm>
              <a:off x="2438425" y="5833500"/>
              <a:ext cx="80583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500">
                  <a:latin typeface="Roboto"/>
                  <a:ea typeface="Roboto"/>
                  <a:cs typeface="Roboto"/>
                  <a:sym typeface="Roboto"/>
                </a:rPr>
                <a:t>How can Coinbase </a:t>
              </a:r>
              <a:r>
                <a:rPr b="1" lang="en-US" sz="1500">
                  <a:solidFill>
                    <a:srgbClr val="0944A1"/>
                  </a:solidFill>
                  <a:latin typeface="Roboto"/>
                  <a:ea typeface="Roboto"/>
                  <a:cs typeface="Roboto"/>
                  <a:sym typeface="Roboto"/>
                </a:rPr>
                <a:t>track and assess the effectiveness</a:t>
              </a:r>
              <a:r>
                <a:rPr lang="en-US" sz="1500">
                  <a:latin typeface="Roboto"/>
                  <a:ea typeface="Roboto"/>
                  <a:cs typeface="Roboto"/>
                  <a:sym typeface="Roboto"/>
                </a:rPr>
                <a:t> of its retention guidelines over time and make any necessary data-driven adjustments?</a:t>
              </a:r>
              <a:endParaRPr sz="1500">
                <a:latin typeface="Roboto"/>
                <a:ea typeface="Roboto"/>
                <a:cs typeface="Roboto"/>
                <a:sym typeface="Roboto"/>
              </a:endParaRPr>
            </a:p>
          </p:txBody>
        </p:sp>
      </p:grpSp>
      <p:sp>
        <p:nvSpPr>
          <p:cNvPr id="96" name="Google Shape;96;g229cda48268_0_86"/>
          <p:cNvSpPr/>
          <p:nvPr/>
        </p:nvSpPr>
        <p:spPr>
          <a:xfrm>
            <a:off x="0" y="1772750"/>
            <a:ext cx="1482300" cy="921900"/>
          </a:xfrm>
          <a:prstGeom prst="homePlat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29cda48268_0_86"/>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09b573bcb1_0_0"/>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b="1" lang="en-US" sz="3150">
                <a:solidFill>
                  <a:srgbClr val="353535"/>
                </a:solidFill>
                <a:latin typeface="Roboto"/>
                <a:ea typeface="Roboto"/>
                <a:cs typeface="Roboto"/>
                <a:sym typeface="Roboto"/>
              </a:rPr>
              <a:t>Prediction of Attrition Using Machine Learning</a:t>
            </a:r>
            <a:endParaRPr b="0" i="0" sz="1800" u="none" cap="none" strike="noStrike">
              <a:solidFill>
                <a:schemeClr val="dk1"/>
              </a:solidFill>
              <a:latin typeface="Arial"/>
              <a:ea typeface="Arial"/>
              <a:cs typeface="Arial"/>
              <a:sym typeface="Arial"/>
            </a:endParaRPr>
          </a:p>
        </p:txBody>
      </p:sp>
      <p:sp>
        <p:nvSpPr>
          <p:cNvPr id="104" name="Google Shape;104;g209b573bcb1_0_0"/>
          <p:cNvSpPr/>
          <p:nvPr/>
        </p:nvSpPr>
        <p:spPr>
          <a:xfrm>
            <a:off x="1525" y="11320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rgbClr val="353535"/>
              </a:buClr>
              <a:buSzPts val="3150"/>
              <a:buFont typeface="Roboto"/>
              <a:buNone/>
            </a:pPr>
            <a:r>
              <a:rPr lang="en-US" sz="2400">
                <a:solidFill>
                  <a:srgbClr val="353535"/>
                </a:solidFill>
                <a:latin typeface="Roboto"/>
                <a:ea typeface="Roboto"/>
                <a:cs typeface="Roboto"/>
                <a:sym typeface="Roboto"/>
              </a:rPr>
              <a:t>M</a:t>
            </a:r>
            <a:r>
              <a:rPr lang="en-US" sz="2400">
                <a:solidFill>
                  <a:srgbClr val="353535"/>
                </a:solidFill>
                <a:latin typeface="Roboto"/>
                <a:ea typeface="Roboto"/>
                <a:cs typeface="Roboto"/>
                <a:sym typeface="Roboto"/>
              </a:rPr>
              <a:t>achine Learning Workflow</a:t>
            </a:r>
            <a:endParaRPr i="0" sz="2400" u="none" cap="none" strike="noStrike">
              <a:solidFill>
                <a:schemeClr val="dk1"/>
              </a:solidFill>
            </a:endParaRPr>
          </a:p>
        </p:txBody>
      </p:sp>
      <p:sp>
        <p:nvSpPr>
          <p:cNvPr id="105" name="Google Shape;105;g209b573bcb1_0_0"/>
          <p:cNvSpPr/>
          <p:nvPr/>
        </p:nvSpPr>
        <p:spPr>
          <a:xfrm>
            <a:off x="566875" y="2288138"/>
            <a:ext cx="2521200" cy="1301700"/>
          </a:xfrm>
          <a:prstGeom prst="roundRect">
            <a:avLst>
              <a:gd fmla="val 16667" name="adj"/>
            </a:avLst>
          </a:prstGeom>
          <a:solidFill>
            <a:srgbClr val="F9A1A1">
              <a:alpha val="15719"/>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Initial Coinbase Dataset</a:t>
            </a:r>
            <a:endParaRPr b="1" sz="2000">
              <a:solidFill>
                <a:srgbClr val="353535"/>
              </a:solidFill>
              <a:latin typeface="Roboto"/>
              <a:ea typeface="Roboto"/>
              <a:cs typeface="Roboto"/>
              <a:sym typeface="Roboto"/>
            </a:endParaRPr>
          </a:p>
        </p:txBody>
      </p:sp>
      <p:sp>
        <p:nvSpPr>
          <p:cNvPr id="106" name="Google Shape;106;g209b573bcb1_0_0"/>
          <p:cNvSpPr/>
          <p:nvPr/>
        </p:nvSpPr>
        <p:spPr>
          <a:xfrm>
            <a:off x="6276675" y="2288138"/>
            <a:ext cx="2521200" cy="1301700"/>
          </a:xfrm>
          <a:prstGeom prst="roundRect">
            <a:avLst>
              <a:gd fmla="val 16667" name="adj"/>
            </a:avLst>
          </a:prstGeom>
          <a:solidFill>
            <a:srgbClr val="307BF3">
              <a:alpha val="3019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Feature Selection</a:t>
            </a:r>
            <a:endParaRPr b="1" sz="20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Logistic</a:t>
            </a:r>
            <a:r>
              <a:rPr b="1" lang="en-US" sz="2000">
                <a:solidFill>
                  <a:srgbClr val="353535"/>
                </a:solidFill>
                <a:latin typeface="Roboto"/>
                <a:ea typeface="Roboto"/>
                <a:cs typeface="Roboto"/>
                <a:sym typeface="Roboto"/>
              </a:rPr>
              <a:t> </a:t>
            </a:r>
            <a:r>
              <a:rPr lang="en-US" sz="1500">
                <a:solidFill>
                  <a:srgbClr val="353535"/>
                </a:solidFill>
                <a:latin typeface="Roboto"/>
                <a:ea typeface="Roboto"/>
                <a:cs typeface="Roboto"/>
                <a:sym typeface="Roboto"/>
              </a:rPr>
              <a:t>Regression </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Random Forest</a:t>
            </a:r>
            <a:endParaRPr sz="1500">
              <a:solidFill>
                <a:srgbClr val="353535"/>
              </a:solidFill>
              <a:latin typeface="Roboto"/>
              <a:ea typeface="Roboto"/>
              <a:cs typeface="Roboto"/>
              <a:sym typeface="Roboto"/>
            </a:endParaRPr>
          </a:p>
        </p:txBody>
      </p:sp>
      <p:sp>
        <p:nvSpPr>
          <p:cNvPr id="107" name="Google Shape;107;g209b573bcb1_0_0"/>
          <p:cNvSpPr/>
          <p:nvPr/>
        </p:nvSpPr>
        <p:spPr>
          <a:xfrm>
            <a:off x="3421775" y="4291675"/>
            <a:ext cx="2521200" cy="1301700"/>
          </a:xfrm>
          <a:prstGeom prst="roundRect">
            <a:avLst>
              <a:gd fmla="val 16667" name="adj"/>
            </a:avLst>
          </a:prstGeom>
          <a:solidFill>
            <a:srgbClr val="307BF3">
              <a:alpha val="3019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Model Prediction</a:t>
            </a:r>
            <a:endParaRPr b="1" sz="2000">
              <a:solidFill>
                <a:srgbClr val="353535"/>
              </a:solidFill>
              <a:latin typeface="Roboto"/>
              <a:ea typeface="Roboto"/>
              <a:cs typeface="Roboto"/>
              <a:sym typeface="Roboto"/>
            </a:endParaRPr>
          </a:p>
          <a:p>
            <a:pPr indent="0" lvl="0" marL="0" rtl="0" algn="ctr">
              <a:spcBef>
                <a:spcPts val="1000"/>
              </a:spcBef>
              <a:spcAft>
                <a:spcPts val="0"/>
              </a:spcAft>
              <a:buNone/>
            </a:pPr>
            <a:r>
              <a:rPr lang="en-US" sz="1500">
                <a:solidFill>
                  <a:srgbClr val="353535"/>
                </a:solidFill>
                <a:latin typeface="Roboto"/>
                <a:ea typeface="Roboto"/>
                <a:cs typeface="Roboto"/>
                <a:sym typeface="Roboto"/>
              </a:rPr>
              <a:t>CART</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MARS</a:t>
            </a:r>
            <a:endParaRPr sz="1500">
              <a:solidFill>
                <a:srgbClr val="353535"/>
              </a:solidFill>
              <a:latin typeface="Roboto"/>
              <a:ea typeface="Roboto"/>
              <a:cs typeface="Roboto"/>
              <a:sym typeface="Roboto"/>
            </a:endParaRPr>
          </a:p>
          <a:p>
            <a:pPr indent="0" lvl="0" marL="0" rtl="0" algn="ctr">
              <a:spcBef>
                <a:spcPts val="0"/>
              </a:spcBef>
              <a:spcAft>
                <a:spcPts val="0"/>
              </a:spcAft>
              <a:buNone/>
            </a:pPr>
            <a:r>
              <a:rPr lang="en-US" sz="1500">
                <a:solidFill>
                  <a:srgbClr val="353535"/>
                </a:solidFill>
                <a:latin typeface="Roboto"/>
                <a:ea typeface="Roboto"/>
                <a:cs typeface="Roboto"/>
                <a:sym typeface="Roboto"/>
              </a:rPr>
              <a:t>Random Forest</a:t>
            </a:r>
            <a:endParaRPr sz="1500">
              <a:solidFill>
                <a:srgbClr val="353535"/>
              </a:solidFill>
              <a:latin typeface="Roboto"/>
              <a:ea typeface="Roboto"/>
              <a:cs typeface="Roboto"/>
              <a:sym typeface="Roboto"/>
            </a:endParaRPr>
          </a:p>
        </p:txBody>
      </p:sp>
      <p:cxnSp>
        <p:nvCxnSpPr>
          <p:cNvPr id="108" name="Google Shape;108;g209b573bcb1_0_0"/>
          <p:cNvCxnSpPr>
            <a:stCxn id="105" idx="3"/>
            <a:endCxn id="109" idx="1"/>
          </p:cNvCxnSpPr>
          <p:nvPr/>
        </p:nvCxnSpPr>
        <p:spPr>
          <a:xfrm>
            <a:off x="3088075" y="2938988"/>
            <a:ext cx="333600" cy="0"/>
          </a:xfrm>
          <a:prstGeom prst="straightConnector1">
            <a:avLst/>
          </a:prstGeom>
          <a:noFill/>
          <a:ln cap="flat" cmpd="sng" w="9525">
            <a:solidFill>
              <a:schemeClr val="dk2"/>
            </a:solidFill>
            <a:prstDash val="solid"/>
            <a:round/>
            <a:headEnd len="med" w="med" type="none"/>
            <a:tailEnd len="med" w="med" type="stealth"/>
          </a:ln>
        </p:spPr>
      </p:cxnSp>
      <p:cxnSp>
        <p:nvCxnSpPr>
          <p:cNvPr id="110" name="Google Shape;110;g209b573bcb1_0_0"/>
          <p:cNvCxnSpPr>
            <a:stCxn id="106" idx="3"/>
            <a:endCxn id="111" idx="1"/>
          </p:cNvCxnSpPr>
          <p:nvPr/>
        </p:nvCxnSpPr>
        <p:spPr>
          <a:xfrm>
            <a:off x="8797875" y="2938988"/>
            <a:ext cx="333600" cy="0"/>
          </a:xfrm>
          <a:prstGeom prst="straightConnector1">
            <a:avLst/>
          </a:prstGeom>
          <a:noFill/>
          <a:ln cap="flat" cmpd="sng" w="9525">
            <a:solidFill>
              <a:schemeClr val="dk2"/>
            </a:solidFill>
            <a:prstDash val="solid"/>
            <a:round/>
            <a:headEnd len="med" w="med" type="none"/>
            <a:tailEnd len="med" w="med" type="stealth"/>
          </a:ln>
        </p:spPr>
      </p:cxnSp>
      <p:sp>
        <p:nvSpPr>
          <p:cNvPr id="112" name="Google Shape;112;g209b573bcb1_0_0"/>
          <p:cNvSpPr/>
          <p:nvPr/>
        </p:nvSpPr>
        <p:spPr>
          <a:xfrm>
            <a:off x="9131575" y="4291725"/>
            <a:ext cx="2521200" cy="1301700"/>
          </a:xfrm>
          <a:prstGeom prst="roundRect">
            <a:avLst>
              <a:gd fmla="val 16667" name="adj"/>
            </a:avLst>
          </a:prstGeom>
          <a:solidFill>
            <a:srgbClr val="F9A1A1">
              <a:alpha val="15719"/>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Optimised Coinbase Dataset</a:t>
            </a:r>
            <a:endParaRPr sz="2000">
              <a:solidFill>
                <a:srgbClr val="353535"/>
              </a:solidFill>
              <a:latin typeface="Roboto"/>
              <a:ea typeface="Roboto"/>
              <a:cs typeface="Roboto"/>
              <a:sym typeface="Roboto"/>
            </a:endParaRPr>
          </a:p>
        </p:txBody>
      </p:sp>
      <p:sp>
        <p:nvSpPr>
          <p:cNvPr id="111" name="Google Shape;111;g209b573bcb1_0_0"/>
          <p:cNvSpPr/>
          <p:nvPr/>
        </p:nvSpPr>
        <p:spPr>
          <a:xfrm>
            <a:off x="9131563" y="2288150"/>
            <a:ext cx="2521200" cy="1301700"/>
          </a:xfrm>
          <a:prstGeom prst="roundRect">
            <a:avLst>
              <a:gd fmla="val 16667" name="adj"/>
            </a:avLst>
          </a:prstGeom>
          <a:solidFill>
            <a:srgbClr val="307BF3">
              <a:alpha val="3019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SMOTE Sampling</a:t>
            </a:r>
            <a:endParaRPr b="1" sz="2000">
              <a:solidFill>
                <a:srgbClr val="353535"/>
              </a:solidFill>
              <a:latin typeface="Roboto"/>
              <a:ea typeface="Roboto"/>
              <a:cs typeface="Roboto"/>
              <a:sym typeface="Roboto"/>
            </a:endParaRPr>
          </a:p>
        </p:txBody>
      </p:sp>
      <p:sp>
        <p:nvSpPr>
          <p:cNvPr id="113" name="Google Shape;113;g209b573bcb1_0_0"/>
          <p:cNvSpPr/>
          <p:nvPr/>
        </p:nvSpPr>
        <p:spPr>
          <a:xfrm>
            <a:off x="566875" y="4291725"/>
            <a:ext cx="2521200" cy="1301700"/>
          </a:xfrm>
          <a:prstGeom prst="roundRect">
            <a:avLst>
              <a:gd fmla="val 16667" name="adj"/>
            </a:avLst>
          </a:prstGeom>
          <a:solidFill>
            <a:srgbClr val="307BF3">
              <a:alpha val="3019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Model Evaluation</a:t>
            </a:r>
            <a:endParaRPr b="1" sz="2000">
              <a:solidFill>
                <a:srgbClr val="353535"/>
              </a:solidFill>
              <a:latin typeface="Roboto"/>
              <a:ea typeface="Roboto"/>
              <a:cs typeface="Roboto"/>
              <a:sym typeface="Roboto"/>
            </a:endParaRPr>
          </a:p>
        </p:txBody>
      </p:sp>
      <p:cxnSp>
        <p:nvCxnSpPr>
          <p:cNvPr id="114" name="Google Shape;114;g209b573bcb1_0_0"/>
          <p:cNvCxnSpPr>
            <a:stCxn id="111" idx="2"/>
            <a:endCxn id="112" idx="0"/>
          </p:cNvCxnSpPr>
          <p:nvPr/>
        </p:nvCxnSpPr>
        <p:spPr>
          <a:xfrm>
            <a:off x="10392163" y="3589850"/>
            <a:ext cx="0" cy="70200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g209b573bcb1_0_0"/>
          <p:cNvCxnSpPr>
            <a:stCxn id="107" idx="1"/>
            <a:endCxn id="113" idx="3"/>
          </p:cNvCxnSpPr>
          <p:nvPr/>
        </p:nvCxnSpPr>
        <p:spPr>
          <a:xfrm rot="10800000">
            <a:off x="3088175" y="4942525"/>
            <a:ext cx="333600" cy="0"/>
          </a:xfrm>
          <a:prstGeom prst="straightConnector1">
            <a:avLst/>
          </a:prstGeom>
          <a:noFill/>
          <a:ln cap="flat" cmpd="sng" w="9525">
            <a:solidFill>
              <a:schemeClr val="dk2"/>
            </a:solidFill>
            <a:prstDash val="solid"/>
            <a:round/>
            <a:headEnd len="med" w="med" type="none"/>
            <a:tailEnd len="med" w="med" type="stealth"/>
          </a:ln>
        </p:spPr>
      </p:cxnSp>
      <p:sp>
        <p:nvSpPr>
          <p:cNvPr id="116" name="Google Shape;116;g209b573bcb1_0_0"/>
          <p:cNvSpPr/>
          <p:nvPr/>
        </p:nvSpPr>
        <p:spPr>
          <a:xfrm>
            <a:off x="6544575" y="3915488"/>
            <a:ext cx="1985400" cy="951000"/>
          </a:xfrm>
          <a:prstGeom prst="roundRect">
            <a:avLst>
              <a:gd fmla="val 16667" name="adj"/>
            </a:avLst>
          </a:prstGeom>
          <a:solidFill>
            <a:srgbClr val="F9A1A1">
              <a:alpha val="15719"/>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Train</a:t>
            </a:r>
            <a:r>
              <a:rPr b="1" lang="en-US" sz="2000">
                <a:solidFill>
                  <a:srgbClr val="353535"/>
                </a:solidFill>
                <a:latin typeface="Roboto"/>
                <a:ea typeface="Roboto"/>
                <a:cs typeface="Roboto"/>
                <a:sym typeface="Roboto"/>
              </a:rPr>
              <a:t> Dataset</a:t>
            </a:r>
            <a:endParaRPr b="1" sz="2000">
              <a:solidFill>
                <a:srgbClr val="353535"/>
              </a:solidFill>
              <a:latin typeface="Roboto"/>
              <a:ea typeface="Roboto"/>
              <a:cs typeface="Roboto"/>
              <a:sym typeface="Roboto"/>
            </a:endParaRPr>
          </a:p>
        </p:txBody>
      </p:sp>
      <p:sp>
        <p:nvSpPr>
          <p:cNvPr id="117" name="Google Shape;117;g209b573bcb1_0_0"/>
          <p:cNvSpPr/>
          <p:nvPr/>
        </p:nvSpPr>
        <p:spPr>
          <a:xfrm>
            <a:off x="6544575" y="5018550"/>
            <a:ext cx="1985400" cy="951000"/>
          </a:xfrm>
          <a:prstGeom prst="roundRect">
            <a:avLst>
              <a:gd fmla="val 16667" name="adj"/>
            </a:avLst>
          </a:prstGeom>
          <a:solidFill>
            <a:srgbClr val="F9A1A1">
              <a:alpha val="15719"/>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Test</a:t>
            </a:r>
            <a:r>
              <a:rPr b="1" lang="en-US" sz="2000">
                <a:solidFill>
                  <a:srgbClr val="353535"/>
                </a:solidFill>
                <a:latin typeface="Roboto"/>
                <a:ea typeface="Roboto"/>
                <a:cs typeface="Roboto"/>
                <a:sym typeface="Roboto"/>
              </a:rPr>
              <a:t> Dataset</a:t>
            </a:r>
            <a:endParaRPr b="1" sz="2000">
              <a:solidFill>
                <a:srgbClr val="353535"/>
              </a:solidFill>
              <a:latin typeface="Roboto"/>
              <a:ea typeface="Roboto"/>
              <a:cs typeface="Roboto"/>
              <a:sym typeface="Roboto"/>
            </a:endParaRPr>
          </a:p>
        </p:txBody>
      </p:sp>
      <p:cxnSp>
        <p:nvCxnSpPr>
          <p:cNvPr id="118" name="Google Shape;118;g209b573bcb1_0_0"/>
          <p:cNvCxnSpPr>
            <a:stCxn id="112" idx="1"/>
            <a:endCxn id="116" idx="3"/>
          </p:cNvCxnSpPr>
          <p:nvPr/>
        </p:nvCxnSpPr>
        <p:spPr>
          <a:xfrm rot="10800000">
            <a:off x="8530075" y="4390875"/>
            <a:ext cx="601500" cy="5517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119" name="Google Shape;119;g209b573bcb1_0_0"/>
          <p:cNvCxnSpPr>
            <a:stCxn id="112" idx="1"/>
            <a:endCxn id="117" idx="3"/>
          </p:cNvCxnSpPr>
          <p:nvPr/>
        </p:nvCxnSpPr>
        <p:spPr>
          <a:xfrm flipH="1">
            <a:off x="8530075" y="4942575"/>
            <a:ext cx="601500" cy="5514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120" name="Google Shape;120;g209b573bcb1_0_0"/>
          <p:cNvCxnSpPr>
            <a:stCxn id="117" idx="1"/>
            <a:endCxn id="107" idx="3"/>
          </p:cNvCxnSpPr>
          <p:nvPr/>
        </p:nvCxnSpPr>
        <p:spPr>
          <a:xfrm rot="10800000">
            <a:off x="5943075" y="4942650"/>
            <a:ext cx="601500" cy="5514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121" name="Google Shape;121;g209b573bcb1_0_0"/>
          <p:cNvCxnSpPr>
            <a:stCxn id="116" idx="1"/>
            <a:endCxn id="107" idx="3"/>
          </p:cNvCxnSpPr>
          <p:nvPr/>
        </p:nvCxnSpPr>
        <p:spPr>
          <a:xfrm flipH="1">
            <a:off x="5943075" y="4390988"/>
            <a:ext cx="601500" cy="551400"/>
          </a:xfrm>
          <a:prstGeom prst="bentConnector3">
            <a:avLst>
              <a:gd fmla="val 50008" name="adj1"/>
            </a:avLst>
          </a:prstGeom>
          <a:noFill/>
          <a:ln cap="flat" cmpd="sng" w="9525">
            <a:solidFill>
              <a:schemeClr val="dk2"/>
            </a:solidFill>
            <a:prstDash val="solid"/>
            <a:round/>
            <a:headEnd len="med" w="med" type="none"/>
            <a:tailEnd len="med" w="med" type="stealth"/>
          </a:ln>
        </p:spPr>
      </p:cxnSp>
      <p:sp>
        <p:nvSpPr>
          <p:cNvPr id="122" name="Google Shape;122;g209b573bcb1_0_0"/>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
        <p:nvSpPr>
          <p:cNvPr id="109" name="Google Shape;109;g209b573bcb1_0_0"/>
          <p:cNvSpPr/>
          <p:nvPr/>
        </p:nvSpPr>
        <p:spPr>
          <a:xfrm>
            <a:off x="3421775" y="2288125"/>
            <a:ext cx="2521200" cy="1301700"/>
          </a:xfrm>
          <a:prstGeom prst="roundRect">
            <a:avLst>
              <a:gd fmla="val 16667" name="adj"/>
            </a:avLst>
          </a:prstGeom>
          <a:solidFill>
            <a:srgbClr val="307BF3">
              <a:alpha val="3019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353535"/>
                </a:solidFill>
                <a:latin typeface="Roboto"/>
                <a:ea typeface="Roboto"/>
                <a:cs typeface="Roboto"/>
                <a:sym typeface="Roboto"/>
              </a:rPr>
              <a:t>Data Visualisation and Exploration</a:t>
            </a:r>
            <a:endParaRPr sz="1500">
              <a:solidFill>
                <a:srgbClr val="353535"/>
              </a:solidFill>
              <a:latin typeface="Roboto"/>
              <a:ea typeface="Roboto"/>
              <a:cs typeface="Roboto"/>
              <a:sym typeface="Roboto"/>
            </a:endParaRPr>
          </a:p>
        </p:txBody>
      </p:sp>
      <p:cxnSp>
        <p:nvCxnSpPr>
          <p:cNvPr id="123" name="Google Shape;123;g209b573bcb1_0_0"/>
          <p:cNvCxnSpPr>
            <a:stCxn id="109" idx="3"/>
            <a:endCxn id="106" idx="1"/>
          </p:cNvCxnSpPr>
          <p:nvPr/>
        </p:nvCxnSpPr>
        <p:spPr>
          <a:xfrm>
            <a:off x="5942975" y="2938975"/>
            <a:ext cx="333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29cda48268_0_122"/>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chemeClr val="dk1"/>
              </a:buClr>
              <a:buSzPts val="1100"/>
              <a:buFont typeface="Arial"/>
              <a:buNone/>
            </a:pPr>
            <a:r>
              <a:rPr b="1" lang="en-US" sz="3150">
                <a:solidFill>
                  <a:srgbClr val="353535"/>
                </a:solidFill>
                <a:latin typeface="Roboto"/>
                <a:ea typeface="Roboto"/>
                <a:cs typeface="Roboto"/>
                <a:sym typeface="Roboto"/>
              </a:rPr>
              <a:t>Data Cleaning and Preprocessing</a:t>
            </a:r>
            <a:endParaRPr b="1" sz="3150">
              <a:solidFill>
                <a:srgbClr val="353535"/>
              </a:solidFill>
              <a:latin typeface="Roboto"/>
              <a:ea typeface="Roboto"/>
              <a:cs typeface="Roboto"/>
              <a:sym typeface="Roboto"/>
            </a:endParaRPr>
          </a:p>
        </p:txBody>
      </p:sp>
      <p:sp>
        <p:nvSpPr>
          <p:cNvPr id="130" name="Google Shape;130;g229cda48268_0_122"/>
          <p:cNvSpPr txBox="1"/>
          <p:nvPr/>
        </p:nvSpPr>
        <p:spPr>
          <a:xfrm>
            <a:off x="9249225" y="1282250"/>
            <a:ext cx="2005800" cy="4709700"/>
          </a:xfrm>
          <a:prstGeom prst="rect">
            <a:avLst/>
          </a:prstGeom>
          <a:solidFill>
            <a:srgbClr val="F6F8FE"/>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Age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Attrition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BusinessTravel</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Department</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Education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EnvironmentSatisfaction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Gender</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JobInvolvement</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JobLevel</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JobRole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JobSatisfaction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MaritalStatus</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MonthlyIncome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NumCompaniesWorked</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OverTime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PercentSalaryHike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PerformanceRating</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RelationshipSatisfaction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StockOptionLevel</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TotalWorkingYears</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TrainingTimesLastYear</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WorkLifeBalance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YearsAtCompany</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YearsInCurrentRole</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YearsSinceLastPromotion</a:t>
            </a:r>
            <a:endParaRPr sz="1000">
              <a:solidFill>
                <a:srgbClr val="353535"/>
              </a:solidFill>
              <a:latin typeface="Roboto"/>
              <a:ea typeface="Roboto"/>
              <a:cs typeface="Roboto"/>
              <a:sym typeface="Roboto"/>
            </a:endParaRPr>
          </a:p>
          <a:p>
            <a:pPr indent="0" lvl="0" marL="0" rtl="0" algn="ctr">
              <a:lnSpc>
                <a:spcPct val="113587"/>
              </a:lnSpc>
              <a:spcBef>
                <a:spcPts val="0"/>
              </a:spcBef>
              <a:spcAft>
                <a:spcPts val="0"/>
              </a:spcAft>
              <a:buNone/>
            </a:pPr>
            <a:r>
              <a:rPr lang="en-US" sz="1000">
                <a:solidFill>
                  <a:srgbClr val="353535"/>
                </a:solidFill>
                <a:latin typeface="Roboto"/>
                <a:ea typeface="Roboto"/>
                <a:cs typeface="Roboto"/>
                <a:sym typeface="Roboto"/>
              </a:rPr>
              <a:t>YearsWithCurrManager</a:t>
            </a:r>
            <a:endParaRPr sz="1000"/>
          </a:p>
        </p:txBody>
      </p:sp>
      <p:sp>
        <p:nvSpPr>
          <p:cNvPr id="131" name="Google Shape;131;g229cda48268_0_122"/>
          <p:cNvSpPr txBox="1"/>
          <p:nvPr/>
        </p:nvSpPr>
        <p:spPr>
          <a:xfrm>
            <a:off x="998450" y="1823450"/>
            <a:ext cx="8047200" cy="395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500" u="sng">
                <a:solidFill>
                  <a:srgbClr val="0944A1"/>
                </a:solidFill>
                <a:latin typeface="Roboto"/>
                <a:ea typeface="Roboto"/>
                <a:cs typeface="Roboto"/>
                <a:sym typeface="Roboto"/>
              </a:rPr>
              <a:t>Initial</a:t>
            </a:r>
            <a:r>
              <a:rPr b="1" lang="en-US" sz="2500" u="sng">
                <a:solidFill>
                  <a:srgbClr val="0944A1"/>
                </a:solidFill>
                <a:latin typeface="Roboto"/>
                <a:ea typeface="Roboto"/>
                <a:cs typeface="Roboto"/>
                <a:sym typeface="Roboto"/>
              </a:rPr>
              <a:t> Coinbase Dataset</a:t>
            </a:r>
            <a:endParaRPr b="1" sz="2500" u="sng">
              <a:solidFill>
                <a:srgbClr val="0944A1"/>
              </a:solidFill>
              <a:latin typeface="Roboto"/>
              <a:ea typeface="Roboto"/>
              <a:cs typeface="Roboto"/>
              <a:sym typeface="Roboto"/>
            </a:endParaRPr>
          </a:p>
          <a:p>
            <a:pPr indent="-355600" lvl="0" marL="457200" rtl="0" algn="just">
              <a:lnSpc>
                <a:spcPct val="115000"/>
              </a:lnSpc>
              <a:spcBef>
                <a:spcPts val="1000"/>
              </a:spcBef>
              <a:spcAft>
                <a:spcPts val="0"/>
              </a:spcAft>
              <a:buSzPts val="2000"/>
              <a:buFont typeface="Roboto"/>
              <a:buChar char="●"/>
            </a:pPr>
            <a:r>
              <a:rPr lang="en-US" sz="2000">
                <a:latin typeface="Roboto"/>
                <a:ea typeface="Roboto"/>
                <a:cs typeface="Roboto"/>
                <a:sym typeface="Roboto"/>
              </a:rPr>
              <a:t>1470 employees</a:t>
            </a:r>
            <a:endParaRPr sz="2000">
              <a:latin typeface="Roboto"/>
              <a:ea typeface="Roboto"/>
              <a:cs typeface="Roboto"/>
              <a:sym typeface="Roboto"/>
            </a:endParaRPr>
          </a:p>
          <a:p>
            <a:pPr indent="-355600" lvl="0" marL="457200" rtl="0" algn="just">
              <a:lnSpc>
                <a:spcPct val="115000"/>
              </a:lnSpc>
              <a:spcBef>
                <a:spcPts val="100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26 Columns</a:t>
            </a:r>
            <a:endParaRPr sz="2000">
              <a:solidFill>
                <a:schemeClr val="dk1"/>
              </a:solidFill>
              <a:latin typeface="Roboto"/>
              <a:ea typeface="Roboto"/>
              <a:cs typeface="Roboto"/>
              <a:sym typeface="Roboto"/>
            </a:endParaRPr>
          </a:p>
          <a:p>
            <a:pPr indent="-355600" lvl="0" marL="914400" rtl="0" algn="just">
              <a:lnSpc>
                <a:spcPct val="115000"/>
              </a:lnSpc>
              <a:spcBef>
                <a:spcPts val="100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Predictor Variable: </a:t>
            </a:r>
            <a:r>
              <a:rPr b="1" lang="en-US" sz="2000">
                <a:solidFill>
                  <a:srgbClr val="0944A1"/>
                </a:solidFill>
                <a:latin typeface="Roboto"/>
                <a:ea typeface="Roboto"/>
                <a:cs typeface="Roboto"/>
                <a:sym typeface="Roboto"/>
              </a:rPr>
              <a:t>Attrition</a:t>
            </a:r>
            <a:endParaRPr b="1" sz="2000">
              <a:solidFill>
                <a:srgbClr val="0944A1"/>
              </a:solidFill>
              <a:latin typeface="Roboto"/>
              <a:ea typeface="Roboto"/>
              <a:cs typeface="Roboto"/>
              <a:sym typeface="Roboto"/>
            </a:endParaRPr>
          </a:p>
          <a:p>
            <a:pPr indent="-355600" lvl="0" marL="914400" rtl="0" algn="just">
              <a:lnSpc>
                <a:spcPct val="115000"/>
              </a:lnSpc>
              <a:spcBef>
                <a:spcPts val="100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25 Independent Variables (numerical and categorical)</a:t>
            </a:r>
            <a:endParaRPr sz="2000">
              <a:latin typeface="Roboto"/>
              <a:ea typeface="Roboto"/>
              <a:cs typeface="Roboto"/>
              <a:sym typeface="Roboto"/>
            </a:endParaRPr>
          </a:p>
          <a:p>
            <a:pPr indent="-355600" lvl="0" marL="457200" rtl="0" algn="just">
              <a:lnSpc>
                <a:spcPct val="115000"/>
              </a:lnSpc>
              <a:spcBef>
                <a:spcPts val="1000"/>
              </a:spcBef>
              <a:spcAft>
                <a:spcPts val="0"/>
              </a:spcAft>
              <a:buSzPts val="2000"/>
              <a:buFont typeface="Roboto"/>
              <a:buChar char="●"/>
            </a:pPr>
            <a:r>
              <a:rPr lang="en-US" sz="2000">
                <a:latin typeface="Roboto"/>
                <a:ea typeface="Roboto"/>
                <a:cs typeface="Roboto"/>
                <a:sym typeface="Roboto"/>
              </a:rPr>
              <a:t>No missing values</a:t>
            </a:r>
            <a:endParaRPr sz="2000">
              <a:latin typeface="Roboto"/>
              <a:ea typeface="Roboto"/>
              <a:cs typeface="Roboto"/>
              <a:sym typeface="Roboto"/>
            </a:endParaRPr>
          </a:p>
          <a:p>
            <a:pPr indent="-355600" lvl="0" marL="457200" rtl="0" algn="just">
              <a:lnSpc>
                <a:spcPct val="115000"/>
              </a:lnSpc>
              <a:spcBef>
                <a:spcPts val="1000"/>
              </a:spcBef>
              <a:spcAft>
                <a:spcPts val="0"/>
              </a:spcAft>
              <a:buSzPts val="2000"/>
              <a:buFont typeface="Roboto"/>
              <a:buChar char="●"/>
            </a:pPr>
            <a:r>
              <a:rPr lang="en-US" sz="2000">
                <a:latin typeface="Roboto"/>
                <a:ea typeface="Roboto"/>
                <a:cs typeface="Roboto"/>
                <a:sym typeface="Roboto"/>
              </a:rPr>
              <a:t>Outliers are not removed</a:t>
            </a:r>
            <a:endParaRPr sz="2000">
              <a:latin typeface="Roboto"/>
              <a:ea typeface="Roboto"/>
              <a:cs typeface="Roboto"/>
              <a:sym typeface="Roboto"/>
            </a:endParaRPr>
          </a:p>
          <a:p>
            <a:pPr indent="-355600" lvl="0" marL="457200" rtl="0" algn="just">
              <a:lnSpc>
                <a:spcPct val="115000"/>
              </a:lnSpc>
              <a:spcBef>
                <a:spcPts val="1000"/>
              </a:spcBef>
              <a:spcAft>
                <a:spcPts val="1000"/>
              </a:spcAft>
              <a:buSzPts val="2000"/>
              <a:buFont typeface="Roboto"/>
              <a:buChar char="●"/>
            </a:pPr>
            <a:r>
              <a:rPr lang="en-US" sz="2000">
                <a:latin typeface="Roboto"/>
                <a:ea typeface="Roboto"/>
                <a:cs typeface="Roboto"/>
                <a:sym typeface="Roboto"/>
              </a:rPr>
              <a:t>One-Hot Encoding of categorical variables</a:t>
            </a:r>
            <a:endParaRPr sz="2000">
              <a:latin typeface="Roboto"/>
              <a:ea typeface="Roboto"/>
              <a:cs typeface="Roboto"/>
              <a:sym typeface="Roboto"/>
            </a:endParaRPr>
          </a:p>
        </p:txBody>
      </p:sp>
      <p:sp>
        <p:nvSpPr>
          <p:cNvPr id="132" name="Google Shape;132;g229cda48268_0_122"/>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29cda48268_0_126"/>
          <p:cNvSpPr/>
          <p:nvPr/>
        </p:nvSpPr>
        <p:spPr>
          <a:xfrm>
            <a:off x="1525" y="598674"/>
            <a:ext cx="12189000" cy="454200"/>
          </a:xfrm>
          <a:prstGeom prst="rect">
            <a:avLst/>
          </a:prstGeom>
          <a:noFill/>
          <a:ln>
            <a:noFill/>
          </a:ln>
        </p:spPr>
        <p:txBody>
          <a:bodyPr anchorCtr="0" anchor="t" bIns="0" lIns="0" spcFirstLastPara="1" rIns="0" wrap="square" tIns="0">
            <a:noAutofit/>
          </a:bodyPr>
          <a:lstStyle/>
          <a:p>
            <a:pPr indent="0" lvl="0" marL="0" marR="0" rtl="0" algn="ctr">
              <a:lnSpc>
                <a:spcPct val="113587"/>
              </a:lnSpc>
              <a:spcBef>
                <a:spcPts val="0"/>
              </a:spcBef>
              <a:spcAft>
                <a:spcPts val="0"/>
              </a:spcAft>
              <a:buClr>
                <a:schemeClr val="dk1"/>
              </a:buClr>
              <a:buSzPts val="1100"/>
              <a:buFont typeface="Arial"/>
              <a:buNone/>
            </a:pPr>
            <a:r>
              <a:rPr b="1" lang="en-US" sz="3150">
                <a:solidFill>
                  <a:srgbClr val="353535"/>
                </a:solidFill>
                <a:latin typeface="Roboto"/>
                <a:ea typeface="Roboto"/>
                <a:cs typeface="Roboto"/>
                <a:sym typeface="Roboto"/>
              </a:rPr>
              <a:t>Univariate Data Exploration and Visualisation</a:t>
            </a:r>
            <a:endParaRPr b="1" sz="3150">
              <a:solidFill>
                <a:srgbClr val="353535"/>
              </a:solidFill>
              <a:latin typeface="Roboto"/>
              <a:ea typeface="Roboto"/>
              <a:cs typeface="Roboto"/>
              <a:sym typeface="Roboto"/>
            </a:endParaRPr>
          </a:p>
          <a:p>
            <a:pPr indent="0" lvl="0" marL="0" marR="0" rtl="0" algn="ctr">
              <a:lnSpc>
                <a:spcPct val="113587"/>
              </a:lnSpc>
              <a:spcBef>
                <a:spcPts val="0"/>
              </a:spcBef>
              <a:spcAft>
                <a:spcPts val="0"/>
              </a:spcAft>
              <a:buClr>
                <a:schemeClr val="dk1"/>
              </a:buClr>
              <a:buSzPts val="1100"/>
              <a:buFont typeface="Arial"/>
              <a:buNone/>
            </a:pPr>
            <a:r>
              <a:t/>
            </a:r>
            <a:endParaRPr b="1" sz="3150">
              <a:solidFill>
                <a:srgbClr val="353535"/>
              </a:solidFill>
              <a:latin typeface="Roboto"/>
              <a:ea typeface="Roboto"/>
              <a:cs typeface="Roboto"/>
              <a:sym typeface="Roboto"/>
            </a:endParaRPr>
          </a:p>
          <a:p>
            <a:pPr indent="0" lvl="0" marL="0" marR="0" rtl="0" algn="ctr">
              <a:lnSpc>
                <a:spcPct val="113587"/>
              </a:lnSpc>
              <a:spcBef>
                <a:spcPts val="0"/>
              </a:spcBef>
              <a:spcAft>
                <a:spcPts val="0"/>
              </a:spcAft>
              <a:buClr>
                <a:srgbClr val="353535"/>
              </a:buClr>
              <a:buSzPts val="3150"/>
              <a:buFont typeface="Roboto"/>
              <a:buNone/>
            </a:pPr>
            <a:r>
              <a:t/>
            </a:r>
            <a:endParaRPr b="1" sz="3150">
              <a:solidFill>
                <a:srgbClr val="353535"/>
              </a:solidFill>
              <a:latin typeface="Roboto"/>
              <a:ea typeface="Roboto"/>
              <a:cs typeface="Roboto"/>
              <a:sym typeface="Roboto"/>
            </a:endParaRPr>
          </a:p>
        </p:txBody>
      </p:sp>
      <p:sp>
        <p:nvSpPr>
          <p:cNvPr id="139" name="Google Shape;139;g229cda48268_0_126"/>
          <p:cNvSpPr/>
          <p:nvPr/>
        </p:nvSpPr>
        <p:spPr>
          <a:xfrm>
            <a:off x="775225" y="5647825"/>
            <a:ext cx="10641600" cy="7059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Key </a:t>
            </a:r>
            <a:r>
              <a:rPr b="1" lang="en-US" sz="2000">
                <a:solidFill>
                  <a:schemeClr val="lt1"/>
                </a:solidFill>
              </a:rPr>
              <a:t>Insight 1: Severe Class Imbalance between Attrition 0 (leftside) and 1 (rightside)</a:t>
            </a:r>
            <a:endParaRPr b="1" sz="2000">
              <a:solidFill>
                <a:schemeClr val="lt1"/>
              </a:solidFill>
            </a:endParaRPr>
          </a:p>
        </p:txBody>
      </p:sp>
      <p:pic>
        <p:nvPicPr>
          <p:cNvPr id="140" name="Google Shape;140;g229cda48268_0_126"/>
          <p:cNvPicPr preferRelativeResize="0"/>
          <p:nvPr/>
        </p:nvPicPr>
        <p:blipFill>
          <a:blip r:embed="rId3">
            <a:alphaModFix/>
          </a:blip>
          <a:stretch>
            <a:fillRect/>
          </a:stretch>
        </p:blipFill>
        <p:spPr>
          <a:xfrm>
            <a:off x="3392532" y="1299462"/>
            <a:ext cx="5406932" cy="4101787"/>
          </a:xfrm>
          <a:prstGeom prst="rect">
            <a:avLst/>
          </a:prstGeom>
          <a:noFill/>
          <a:ln>
            <a:noFill/>
          </a:ln>
        </p:spPr>
      </p:pic>
      <p:sp>
        <p:nvSpPr>
          <p:cNvPr id="141" name="Google Shape;141;g229cda48268_0_126"/>
          <p:cNvSpPr txBox="1"/>
          <p:nvPr/>
        </p:nvSpPr>
        <p:spPr>
          <a:xfrm>
            <a:off x="11384700" y="0"/>
            <a:ext cx="80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Roboto"/>
                <a:ea typeface="Roboto"/>
                <a:cs typeface="Roboto"/>
                <a:sym typeface="Roboto"/>
              </a:rPr>
              <a:t>Pei Yee</a:t>
            </a:r>
            <a:endParaRPr b="1"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2023-03-30T13:52:16.895Z</dcterms:created>
  <dc:creator>PptxGenJS</dc:creator>
</cp:coreProperties>
</file>